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050"/>
    <a:srgbClr val="ECECEC"/>
    <a:srgbClr val="FFFFFF"/>
    <a:srgbClr val="6DC97F"/>
    <a:srgbClr val="9FB6FF"/>
    <a:srgbClr val="4B76FF"/>
    <a:srgbClr val="6F9649"/>
    <a:srgbClr val="A5AFF9"/>
    <a:srgbClr val="818FF7"/>
    <a:srgbClr val="C6A68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054" autoAdjust="0"/>
    <p:restoredTop sz="94660"/>
  </p:normalViewPr>
  <p:slideViewPr>
    <p:cSldViewPr snapToGrid="0">
      <p:cViewPr varScale="1">
        <p:scale>
          <a:sx n="86" d="100"/>
          <a:sy n="86" d="100"/>
        </p:scale>
        <p:origin x="295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CC603-2921-42B3-9655-F6EEDF34447D}" type="datetimeFigureOut">
              <a:rPr lang="ko-KR" altLang="en-US" smtClean="0"/>
              <a:t>2024-08-27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17DBA-69BB-4AE6-A4FC-D4983BB7D0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410322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CC603-2921-42B3-9655-F6EEDF34447D}" type="datetimeFigureOut">
              <a:rPr lang="ko-KR" altLang="en-US" smtClean="0"/>
              <a:t>2024-08-27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17DBA-69BB-4AE6-A4FC-D4983BB7D0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99291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CC603-2921-42B3-9655-F6EEDF34447D}" type="datetimeFigureOut">
              <a:rPr lang="ko-KR" altLang="en-US" smtClean="0"/>
              <a:t>2024-08-27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17DBA-69BB-4AE6-A4FC-D4983BB7D0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65454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CC603-2921-42B3-9655-F6EEDF34447D}" type="datetimeFigureOut">
              <a:rPr lang="ko-KR" altLang="en-US" smtClean="0"/>
              <a:t>2024-08-27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17DBA-69BB-4AE6-A4FC-D4983BB7D0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9788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CC603-2921-42B3-9655-F6EEDF34447D}" type="datetimeFigureOut">
              <a:rPr lang="ko-KR" altLang="en-US" smtClean="0"/>
              <a:t>2024-08-27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17DBA-69BB-4AE6-A4FC-D4983BB7D0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668610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CC603-2921-42B3-9655-F6EEDF34447D}" type="datetimeFigureOut">
              <a:rPr lang="ko-KR" altLang="en-US" smtClean="0"/>
              <a:t>2024-08-27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17DBA-69BB-4AE6-A4FC-D4983BB7D0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525508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CC603-2921-42B3-9655-F6EEDF34447D}" type="datetimeFigureOut">
              <a:rPr lang="ko-KR" altLang="en-US" smtClean="0"/>
              <a:t>2024-08-27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17DBA-69BB-4AE6-A4FC-D4983BB7D0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208584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CC603-2921-42B3-9655-F6EEDF34447D}" type="datetimeFigureOut">
              <a:rPr lang="ko-KR" altLang="en-US" smtClean="0"/>
              <a:t>2024-08-27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17DBA-69BB-4AE6-A4FC-D4983BB7D0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28623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CC603-2921-42B3-9655-F6EEDF34447D}" type="datetimeFigureOut">
              <a:rPr lang="ko-KR" altLang="en-US" smtClean="0"/>
              <a:t>2024-08-27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17DBA-69BB-4AE6-A4FC-D4983BB7D0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537707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CC603-2921-42B3-9655-F6EEDF34447D}" type="datetimeFigureOut">
              <a:rPr lang="ko-KR" altLang="en-US" smtClean="0"/>
              <a:t>2024-08-27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17DBA-69BB-4AE6-A4FC-D4983BB7D0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500597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CC603-2921-42B3-9655-F6EEDF34447D}" type="datetimeFigureOut">
              <a:rPr lang="ko-KR" altLang="en-US" smtClean="0"/>
              <a:t>2024-08-27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617DBA-69BB-4AE6-A4FC-D4983BB7D0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802412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2CC603-2921-42B3-9655-F6EEDF34447D}" type="datetimeFigureOut">
              <a:rPr lang="ko-KR" altLang="en-US" smtClean="0"/>
              <a:t>2024-08-27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617DBA-69BB-4AE6-A4FC-D4983BB7D0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474648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sv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sv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2" name="직선 연결선 31">
            <a:extLst>
              <a:ext uri="{FF2B5EF4-FFF2-40B4-BE49-F238E27FC236}">
                <a16:creationId xmlns:a16="http://schemas.microsoft.com/office/drawing/2014/main" id="{39C3466E-3024-4AAC-B761-BDB329FDD023}"/>
              </a:ext>
            </a:extLst>
          </p:cNvPr>
          <p:cNvCxnSpPr>
            <a:cxnSpLocks/>
          </p:cNvCxnSpPr>
          <p:nvPr/>
        </p:nvCxnSpPr>
        <p:spPr>
          <a:xfrm>
            <a:off x="1365279" y="0"/>
            <a:ext cx="0" cy="9929636"/>
          </a:xfrm>
          <a:prstGeom prst="line">
            <a:avLst/>
          </a:prstGeom>
          <a:ln w="19050">
            <a:solidFill>
              <a:srgbClr val="ECECEC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직선 연결선 32">
            <a:extLst>
              <a:ext uri="{FF2B5EF4-FFF2-40B4-BE49-F238E27FC236}">
                <a16:creationId xmlns:a16="http://schemas.microsoft.com/office/drawing/2014/main" id="{06878007-BBC2-4F3E-BDFD-CF98CB9C5C49}"/>
              </a:ext>
            </a:extLst>
          </p:cNvPr>
          <p:cNvCxnSpPr>
            <a:cxnSpLocks/>
          </p:cNvCxnSpPr>
          <p:nvPr/>
        </p:nvCxnSpPr>
        <p:spPr>
          <a:xfrm>
            <a:off x="693820" y="-36092"/>
            <a:ext cx="0" cy="9929636"/>
          </a:xfrm>
          <a:prstGeom prst="line">
            <a:avLst/>
          </a:prstGeom>
          <a:ln w="19050">
            <a:solidFill>
              <a:srgbClr val="ECECEC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직선 연결선 33">
            <a:extLst>
              <a:ext uri="{FF2B5EF4-FFF2-40B4-BE49-F238E27FC236}">
                <a16:creationId xmlns:a16="http://schemas.microsoft.com/office/drawing/2014/main" id="{E157459C-2EE9-4979-8C7A-5BAE83079DAD}"/>
              </a:ext>
            </a:extLst>
          </p:cNvPr>
          <p:cNvCxnSpPr>
            <a:cxnSpLocks/>
          </p:cNvCxnSpPr>
          <p:nvPr/>
        </p:nvCxnSpPr>
        <p:spPr>
          <a:xfrm>
            <a:off x="1062788" y="-36092"/>
            <a:ext cx="0" cy="9929636"/>
          </a:xfrm>
          <a:prstGeom prst="line">
            <a:avLst/>
          </a:prstGeom>
          <a:ln w="19050">
            <a:solidFill>
              <a:srgbClr val="ECECEC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직선 연결선 34">
            <a:extLst>
              <a:ext uri="{FF2B5EF4-FFF2-40B4-BE49-F238E27FC236}">
                <a16:creationId xmlns:a16="http://schemas.microsoft.com/office/drawing/2014/main" id="{DA1CE946-12FB-4FD9-ABFF-40F49F95258D}"/>
              </a:ext>
            </a:extLst>
          </p:cNvPr>
          <p:cNvCxnSpPr>
            <a:cxnSpLocks/>
          </p:cNvCxnSpPr>
          <p:nvPr/>
        </p:nvCxnSpPr>
        <p:spPr>
          <a:xfrm>
            <a:off x="1431756" y="-36092"/>
            <a:ext cx="0" cy="9929636"/>
          </a:xfrm>
          <a:prstGeom prst="line">
            <a:avLst/>
          </a:prstGeom>
          <a:ln w="19050">
            <a:solidFill>
              <a:srgbClr val="ECECEC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직선 연결선 35">
            <a:extLst>
              <a:ext uri="{FF2B5EF4-FFF2-40B4-BE49-F238E27FC236}">
                <a16:creationId xmlns:a16="http://schemas.microsoft.com/office/drawing/2014/main" id="{0BD8B946-54D8-40BF-9989-213EDFCC8CC0}"/>
              </a:ext>
            </a:extLst>
          </p:cNvPr>
          <p:cNvCxnSpPr>
            <a:cxnSpLocks/>
          </p:cNvCxnSpPr>
          <p:nvPr/>
        </p:nvCxnSpPr>
        <p:spPr>
          <a:xfrm>
            <a:off x="1800724" y="-36092"/>
            <a:ext cx="0" cy="9929636"/>
          </a:xfrm>
          <a:prstGeom prst="line">
            <a:avLst/>
          </a:prstGeom>
          <a:ln w="19050">
            <a:solidFill>
              <a:srgbClr val="ECECEC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직선 연결선 36">
            <a:extLst>
              <a:ext uri="{FF2B5EF4-FFF2-40B4-BE49-F238E27FC236}">
                <a16:creationId xmlns:a16="http://schemas.microsoft.com/office/drawing/2014/main" id="{65096C41-6A55-4C66-8481-F6433936481D}"/>
              </a:ext>
            </a:extLst>
          </p:cNvPr>
          <p:cNvCxnSpPr>
            <a:cxnSpLocks/>
          </p:cNvCxnSpPr>
          <p:nvPr/>
        </p:nvCxnSpPr>
        <p:spPr>
          <a:xfrm>
            <a:off x="2169692" y="-36092"/>
            <a:ext cx="0" cy="9929636"/>
          </a:xfrm>
          <a:prstGeom prst="line">
            <a:avLst/>
          </a:prstGeom>
          <a:ln w="19050">
            <a:solidFill>
              <a:srgbClr val="ECECEC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직선 연결선 37">
            <a:extLst>
              <a:ext uri="{FF2B5EF4-FFF2-40B4-BE49-F238E27FC236}">
                <a16:creationId xmlns:a16="http://schemas.microsoft.com/office/drawing/2014/main" id="{C793EBAB-0F39-4A7A-98A1-BC45187523DE}"/>
              </a:ext>
            </a:extLst>
          </p:cNvPr>
          <p:cNvCxnSpPr>
            <a:cxnSpLocks/>
          </p:cNvCxnSpPr>
          <p:nvPr/>
        </p:nvCxnSpPr>
        <p:spPr>
          <a:xfrm>
            <a:off x="2538660" y="-36092"/>
            <a:ext cx="0" cy="9929636"/>
          </a:xfrm>
          <a:prstGeom prst="line">
            <a:avLst/>
          </a:prstGeom>
          <a:ln w="19050">
            <a:solidFill>
              <a:srgbClr val="ECECEC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직선 연결선 38">
            <a:extLst>
              <a:ext uri="{FF2B5EF4-FFF2-40B4-BE49-F238E27FC236}">
                <a16:creationId xmlns:a16="http://schemas.microsoft.com/office/drawing/2014/main" id="{F1C495F1-2553-4079-9694-B1F846BE88B3}"/>
              </a:ext>
            </a:extLst>
          </p:cNvPr>
          <p:cNvCxnSpPr>
            <a:cxnSpLocks/>
          </p:cNvCxnSpPr>
          <p:nvPr/>
        </p:nvCxnSpPr>
        <p:spPr>
          <a:xfrm>
            <a:off x="2907628" y="-36092"/>
            <a:ext cx="0" cy="9929636"/>
          </a:xfrm>
          <a:prstGeom prst="line">
            <a:avLst/>
          </a:prstGeom>
          <a:ln w="19050">
            <a:solidFill>
              <a:srgbClr val="ECECEC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직선 연결선 39">
            <a:extLst>
              <a:ext uri="{FF2B5EF4-FFF2-40B4-BE49-F238E27FC236}">
                <a16:creationId xmlns:a16="http://schemas.microsoft.com/office/drawing/2014/main" id="{87CD0EFB-1AEA-45B0-87AA-33F8ACFD0A4A}"/>
              </a:ext>
            </a:extLst>
          </p:cNvPr>
          <p:cNvCxnSpPr>
            <a:cxnSpLocks/>
          </p:cNvCxnSpPr>
          <p:nvPr/>
        </p:nvCxnSpPr>
        <p:spPr>
          <a:xfrm>
            <a:off x="3276596" y="-36092"/>
            <a:ext cx="0" cy="9929636"/>
          </a:xfrm>
          <a:prstGeom prst="line">
            <a:avLst/>
          </a:prstGeom>
          <a:ln w="19050">
            <a:solidFill>
              <a:srgbClr val="ECECEC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직선 연결선 40">
            <a:extLst>
              <a:ext uri="{FF2B5EF4-FFF2-40B4-BE49-F238E27FC236}">
                <a16:creationId xmlns:a16="http://schemas.microsoft.com/office/drawing/2014/main" id="{CAD93C6E-77C5-4454-864F-CDAFC1AC8D84}"/>
              </a:ext>
            </a:extLst>
          </p:cNvPr>
          <p:cNvCxnSpPr>
            <a:cxnSpLocks/>
          </p:cNvCxnSpPr>
          <p:nvPr/>
        </p:nvCxnSpPr>
        <p:spPr>
          <a:xfrm>
            <a:off x="3645564" y="-36092"/>
            <a:ext cx="0" cy="9929636"/>
          </a:xfrm>
          <a:prstGeom prst="line">
            <a:avLst/>
          </a:prstGeom>
          <a:ln w="19050">
            <a:solidFill>
              <a:srgbClr val="ECECEC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직선 연결선 41">
            <a:extLst>
              <a:ext uri="{FF2B5EF4-FFF2-40B4-BE49-F238E27FC236}">
                <a16:creationId xmlns:a16="http://schemas.microsoft.com/office/drawing/2014/main" id="{70F56E3C-48CC-4606-A902-1AEDD6216023}"/>
              </a:ext>
            </a:extLst>
          </p:cNvPr>
          <p:cNvCxnSpPr>
            <a:cxnSpLocks/>
          </p:cNvCxnSpPr>
          <p:nvPr/>
        </p:nvCxnSpPr>
        <p:spPr>
          <a:xfrm>
            <a:off x="4014532" y="-36092"/>
            <a:ext cx="0" cy="9929636"/>
          </a:xfrm>
          <a:prstGeom prst="line">
            <a:avLst/>
          </a:prstGeom>
          <a:ln w="19050">
            <a:solidFill>
              <a:srgbClr val="ECECEC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직선 연결선 42">
            <a:extLst>
              <a:ext uri="{FF2B5EF4-FFF2-40B4-BE49-F238E27FC236}">
                <a16:creationId xmlns:a16="http://schemas.microsoft.com/office/drawing/2014/main" id="{22B749E5-4B5D-427E-A3A7-344AE5EC038C}"/>
              </a:ext>
            </a:extLst>
          </p:cNvPr>
          <p:cNvCxnSpPr>
            <a:cxnSpLocks/>
          </p:cNvCxnSpPr>
          <p:nvPr/>
        </p:nvCxnSpPr>
        <p:spPr>
          <a:xfrm>
            <a:off x="4383500" y="-36092"/>
            <a:ext cx="0" cy="9929636"/>
          </a:xfrm>
          <a:prstGeom prst="line">
            <a:avLst/>
          </a:prstGeom>
          <a:ln w="19050">
            <a:solidFill>
              <a:srgbClr val="ECECEC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연결선 43">
            <a:extLst>
              <a:ext uri="{FF2B5EF4-FFF2-40B4-BE49-F238E27FC236}">
                <a16:creationId xmlns:a16="http://schemas.microsoft.com/office/drawing/2014/main" id="{BFC257EA-1BFA-4379-812B-94D7BCDF23F8}"/>
              </a:ext>
            </a:extLst>
          </p:cNvPr>
          <p:cNvCxnSpPr>
            <a:cxnSpLocks/>
          </p:cNvCxnSpPr>
          <p:nvPr/>
        </p:nvCxnSpPr>
        <p:spPr>
          <a:xfrm>
            <a:off x="4752468" y="-36092"/>
            <a:ext cx="0" cy="9929636"/>
          </a:xfrm>
          <a:prstGeom prst="line">
            <a:avLst/>
          </a:prstGeom>
          <a:ln w="19050">
            <a:solidFill>
              <a:srgbClr val="ECECEC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직선 연결선 44">
            <a:extLst>
              <a:ext uri="{FF2B5EF4-FFF2-40B4-BE49-F238E27FC236}">
                <a16:creationId xmlns:a16="http://schemas.microsoft.com/office/drawing/2014/main" id="{B3205D59-FCCD-438A-8607-245E770C6BD1}"/>
              </a:ext>
            </a:extLst>
          </p:cNvPr>
          <p:cNvCxnSpPr>
            <a:cxnSpLocks/>
          </p:cNvCxnSpPr>
          <p:nvPr/>
        </p:nvCxnSpPr>
        <p:spPr>
          <a:xfrm>
            <a:off x="5121436" y="-36092"/>
            <a:ext cx="0" cy="9929636"/>
          </a:xfrm>
          <a:prstGeom prst="line">
            <a:avLst/>
          </a:prstGeom>
          <a:ln w="19050">
            <a:solidFill>
              <a:srgbClr val="ECECEC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직선 연결선 45">
            <a:extLst>
              <a:ext uri="{FF2B5EF4-FFF2-40B4-BE49-F238E27FC236}">
                <a16:creationId xmlns:a16="http://schemas.microsoft.com/office/drawing/2014/main" id="{796CAB33-A6D6-4B95-9D71-AA7862B43690}"/>
              </a:ext>
            </a:extLst>
          </p:cNvPr>
          <p:cNvCxnSpPr>
            <a:cxnSpLocks/>
          </p:cNvCxnSpPr>
          <p:nvPr/>
        </p:nvCxnSpPr>
        <p:spPr>
          <a:xfrm>
            <a:off x="5490404" y="-36092"/>
            <a:ext cx="0" cy="9929636"/>
          </a:xfrm>
          <a:prstGeom prst="line">
            <a:avLst/>
          </a:prstGeom>
          <a:ln w="19050">
            <a:solidFill>
              <a:srgbClr val="ECECEC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직선 연결선 46">
            <a:extLst>
              <a:ext uri="{FF2B5EF4-FFF2-40B4-BE49-F238E27FC236}">
                <a16:creationId xmlns:a16="http://schemas.microsoft.com/office/drawing/2014/main" id="{88AB4CCF-C5C7-4625-8B29-7C007C023B4F}"/>
              </a:ext>
            </a:extLst>
          </p:cNvPr>
          <p:cNvCxnSpPr>
            <a:cxnSpLocks/>
          </p:cNvCxnSpPr>
          <p:nvPr/>
        </p:nvCxnSpPr>
        <p:spPr>
          <a:xfrm>
            <a:off x="5859372" y="-36092"/>
            <a:ext cx="0" cy="9929636"/>
          </a:xfrm>
          <a:prstGeom prst="line">
            <a:avLst/>
          </a:prstGeom>
          <a:ln w="19050">
            <a:solidFill>
              <a:srgbClr val="ECECEC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직선 연결선 47">
            <a:extLst>
              <a:ext uri="{FF2B5EF4-FFF2-40B4-BE49-F238E27FC236}">
                <a16:creationId xmlns:a16="http://schemas.microsoft.com/office/drawing/2014/main" id="{C78092A2-C669-4E6F-A537-C2DD8328D233}"/>
              </a:ext>
            </a:extLst>
          </p:cNvPr>
          <p:cNvCxnSpPr>
            <a:cxnSpLocks/>
          </p:cNvCxnSpPr>
          <p:nvPr/>
        </p:nvCxnSpPr>
        <p:spPr>
          <a:xfrm>
            <a:off x="6228340" y="-36092"/>
            <a:ext cx="0" cy="9929636"/>
          </a:xfrm>
          <a:prstGeom prst="line">
            <a:avLst/>
          </a:prstGeom>
          <a:ln w="19050">
            <a:solidFill>
              <a:srgbClr val="ECECEC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직선 연결선 48">
            <a:extLst>
              <a:ext uri="{FF2B5EF4-FFF2-40B4-BE49-F238E27FC236}">
                <a16:creationId xmlns:a16="http://schemas.microsoft.com/office/drawing/2014/main" id="{88AE61FB-35CD-48C1-A4B4-52B2FFA29143}"/>
              </a:ext>
            </a:extLst>
          </p:cNvPr>
          <p:cNvCxnSpPr>
            <a:cxnSpLocks/>
          </p:cNvCxnSpPr>
          <p:nvPr/>
        </p:nvCxnSpPr>
        <p:spPr>
          <a:xfrm>
            <a:off x="6597308" y="-36092"/>
            <a:ext cx="0" cy="9929636"/>
          </a:xfrm>
          <a:prstGeom prst="line">
            <a:avLst/>
          </a:prstGeom>
          <a:ln w="19050">
            <a:solidFill>
              <a:srgbClr val="ECECEC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C440AA8A-29AA-4BCF-A1C2-33944E52170B}"/>
              </a:ext>
            </a:extLst>
          </p:cNvPr>
          <p:cNvSpPr txBox="1"/>
          <p:nvPr/>
        </p:nvSpPr>
        <p:spPr>
          <a:xfrm>
            <a:off x="1568555" y="811880"/>
            <a:ext cx="50127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4800" b="1" dirty="0">
                <a:latin typeface="Impact" panose="020B0806030902050204" pitchFamily="34" charset="0"/>
                <a:ea typeface="HY견고딕" panose="02030600000101010101" pitchFamily="18" charset="-127"/>
              </a:rPr>
              <a:t>보건의료행정과</a:t>
            </a:r>
            <a:endParaRPr lang="en-US" altLang="ko-KR" sz="4800" b="1" dirty="0">
              <a:latin typeface="Impact" panose="020B0806030902050204" pitchFamily="34" charset="0"/>
              <a:ea typeface="HY견고딕" panose="02030600000101010101" pitchFamily="18" charset="-127"/>
            </a:endParaRPr>
          </a:p>
          <a:p>
            <a:pPr algn="r"/>
            <a:r>
              <a:rPr lang="ko-KR" altLang="en-US" sz="4800" b="1" dirty="0">
                <a:latin typeface="Impact" panose="020B0806030902050204" pitchFamily="34" charset="0"/>
                <a:ea typeface="HY견고딕" panose="02030600000101010101" pitchFamily="18" charset="-127"/>
              </a:rPr>
              <a:t>학위취득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55282C3-9B01-469A-B25E-54415B3D6F09}"/>
              </a:ext>
            </a:extLst>
          </p:cNvPr>
          <p:cNvSpPr txBox="1"/>
          <p:nvPr/>
        </p:nvSpPr>
        <p:spPr>
          <a:xfrm>
            <a:off x="1226371" y="2265910"/>
            <a:ext cx="535490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3200" b="1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3200" b="1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간호조무사반</a:t>
            </a:r>
            <a:r>
              <a:rPr lang="en-US" altLang="ko-KR" sz="3200" b="1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r>
              <a:rPr lang="ko-KR" altLang="en-US" sz="4400" b="1" dirty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정규과정</a:t>
            </a:r>
            <a:br>
              <a:rPr lang="en-US" altLang="ko-KR" sz="4400" b="1" dirty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</a:br>
            <a:r>
              <a:rPr lang="ko-KR" altLang="en-US" sz="4400" b="1" dirty="0">
                <a:solidFill>
                  <a:schemeClr val="accent6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신입생 모집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683D9C4-89E7-441E-AE34-3040E850DE2B}"/>
              </a:ext>
            </a:extLst>
          </p:cNvPr>
          <p:cNvSpPr txBox="1"/>
          <p:nvPr/>
        </p:nvSpPr>
        <p:spPr>
          <a:xfrm>
            <a:off x="3025493" y="467678"/>
            <a:ext cx="35557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b="1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2025</a:t>
            </a:r>
            <a:r>
              <a:rPr lang="ko-KR" altLang="en-US" b="1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년도 </a:t>
            </a:r>
            <a:r>
              <a:rPr lang="ko-KR" altLang="en-US" b="1" dirty="0">
                <a:latin typeface="HY견고딕" panose="02030600000101010101" pitchFamily="18" charset="-127"/>
                <a:ea typeface="HY견고딕" panose="02030600000101010101" pitchFamily="18" charset="-127"/>
              </a:rPr>
              <a:t>수시 </a:t>
            </a:r>
            <a:r>
              <a:rPr lang="en-US" altLang="ko-KR" b="1" dirty="0">
                <a:latin typeface="HY견고딕" panose="02030600000101010101" pitchFamily="18" charset="-127"/>
                <a:ea typeface="HY견고딕" panose="02030600000101010101" pitchFamily="18" charset="-127"/>
              </a:rPr>
              <a:t>1</a:t>
            </a:r>
            <a:r>
              <a:rPr lang="ko-KR" altLang="en-US" b="1" dirty="0">
                <a:latin typeface="HY견고딕" panose="02030600000101010101" pitchFamily="18" charset="-127"/>
                <a:ea typeface="HY견고딕" panose="02030600000101010101" pitchFamily="18" charset="-127"/>
              </a:rPr>
              <a:t>차 </a:t>
            </a:r>
            <a:r>
              <a:rPr lang="en-US" altLang="ko-KR" b="1" dirty="0">
                <a:latin typeface="HY견고딕" panose="02030600000101010101" pitchFamily="18" charset="-127"/>
                <a:ea typeface="HY견고딕" panose="02030600000101010101" pitchFamily="18" charset="-127"/>
              </a:rPr>
              <a:t>/ 2</a:t>
            </a:r>
            <a:r>
              <a:rPr lang="ko-KR" altLang="en-US" b="1" dirty="0">
                <a:latin typeface="HY견고딕" panose="02030600000101010101" pitchFamily="18" charset="-127"/>
                <a:ea typeface="HY견고딕" panose="02030600000101010101" pitchFamily="18" charset="-127"/>
              </a:rPr>
              <a:t>차 </a:t>
            </a:r>
            <a:r>
              <a:rPr lang="en-US" altLang="ko-KR" b="1" dirty="0">
                <a:latin typeface="HY견고딕" panose="02030600000101010101" pitchFamily="18" charset="-127"/>
                <a:ea typeface="HY견고딕" panose="02030600000101010101" pitchFamily="18" charset="-127"/>
              </a:rPr>
              <a:t>/ </a:t>
            </a:r>
            <a:r>
              <a:rPr lang="ko-KR" altLang="en-US" b="1" dirty="0">
                <a:latin typeface="HY견고딕" panose="02030600000101010101" pitchFamily="18" charset="-127"/>
                <a:ea typeface="HY견고딕" panose="02030600000101010101" pitchFamily="18" charset="-127"/>
              </a:rPr>
              <a:t>정시</a:t>
            </a:r>
          </a:p>
        </p:txBody>
      </p:sp>
      <p:sp>
        <p:nvSpPr>
          <p:cNvPr id="8" name="사각형: 둥근 모서리 7">
            <a:extLst>
              <a:ext uri="{FF2B5EF4-FFF2-40B4-BE49-F238E27FC236}">
                <a16:creationId xmlns:a16="http://schemas.microsoft.com/office/drawing/2014/main" id="{014E29A0-2724-4155-ABC2-D1759096B5A9}"/>
              </a:ext>
            </a:extLst>
          </p:cNvPr>
          <p:cNvSpPr/>
          <p:nvPr/>
        </p:nvSpPr>
        <p:spPr>
          <a:xfrm>
            <a:off x="439882" y="4484755"/>
            <a:ext cx="5919536" cy="974974"/>
          </a:xfrm>
          <a:prstGeom prst="roundRect">
            <a:avLst/>
          </a:prstGeom>
          <a:solidFill>
            <a:srgbClr val="ECECEC"/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highlight>
                <a:srgbClr val="79AED9"/>
              </a:highlight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445A525-991D-4408-B76C-8ED5C1D65C37}"/>
              </a:ext>
            </a:extLst>
          </p:cNvPr>
          <p:cNvSpPr txBox="1"/>
          <p:nvPr/>
        </p:nvSpPr>
        <p:spPr>
          <a:xfrm>
            <a:off x="593352" y="4813429"/>
            <a:ext cx="58247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ko-KR" sz="300"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  <a:p>
            <a:r>
              <a:rPr lang="en-US" altLang="ko-KR" sz="1500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- </a:t>
            </a:r>
            <a:r>
              <a:rPr lang="en-US" altLang="ko-KR" sz="1500" b="1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25</a:t>
            </a:r>
            <a:r>
              <a:rPr lang="ko-KR" altLang="en-US" sz="1500" b="1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세 이상 </a:t>
            </a:r>
            <a:r>
              <a:rPr lang="en-US" altLang="ko-KR" sz="1500" b="1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</a:t>
            </a:r>
            <a:r>
              <a:rPr lang="en-US" altLang="ko-KR" sz="1500" b="1" dirty="0">
                <a:solidFill>
                  <a:srgbClr val="FF000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1</a:t>
            </a:r>
            <a:r>
              <a:rPr lang="ko-KR" altLang="en-US" sz="1500" b="1" dirty="0">
                <a:solidFill>
                  <a:srgbClr val="FF000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학기</a:t>
            </a:r>
            <a:r>
              <a:rPr lang="en-US" altLang="ko-KR" sz="1500" b="1" dirty="0">
                <a:solidFill>
                  <a:srgbClr val="FF000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-</a:t>
            </a:r>
            <a:r>
              <a:rPr lang="ko-KR" altLang="en-US" sz="1500" b="1" dirty="0">
                <a:solidFill>
                  <a:srgbClr val="FF000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1500" b="1" dirty="0">
                <a:solidFill>
                  <a:srgbClr val="FF000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50%</a:t>
            </a:r>
            <a:r>
              <a:rPr lang="en-US" altLang="ko-KR" sz="1500" b="1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1500" b="1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장학금</a:t>
            </a:r>
            <a:r>
              <a:rPr lang="en-US" altLang="ko-KR" sz="1500" b="1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,  </a:t>
            </a:r>
            <a:r>
              <a:rPr lang="en-US" altLang="ko-KR" sz="1500" b="1" dirty="0">
                <a:solidFill>
                  <a:srgbClr val="FF000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2</a:t>
            </a:r>
            <a:r>
              <a:rPr lang="ko-KR" altLang="en-US" sz="1500" b="1" dirty="0">
                <a:solidFill>
                  <a:srgbClr val="FF000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학기부터 매 학기</a:t>
            </a:r>
            <a:r>
              <a:rPr lang="en-US" altLang="ko-KR" sz="1500" b="1" dirty="0">
                <a:solidFill>
                  <a:srgbClr val="FF000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-</a:t>
            </a:r>
            <a:r>
              <a:rPr lang="ko-KR" altLang="en-US" sz="1500" b="1" dirty="0">
                <a:solidFill>
                  <a:srgbClr val="FF000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en-US" altLang="ko-KR" sz="1500" b="1" dirty="0">
                <a:solidFill>
                  <a:srgbClr val="FF0000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25% </a:t>
            </a:r>
            <a:r>
              <a:rPr lang="ko-KR" altLang="en-US" sz="1500" b="1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장학금</a:t>
            </a:r>
            <a:r>
              <a:rPr lang="en-US" altLang="ko-KR" sz="1500" b="1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</a:t>
            </a:r>
          </a:p>
          <a:p>
            <a:r>
              <a:rPr lang="en-US" altLang="ko-KR" sz="1400" b="1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 </a:t>
            </a:r>
            <a:r>
              <a:rPr lang="en-US" altLang="ko-KR" sz="1200" b="1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(</a:t>
            </a:r>
            <a:r>
              <a:rPr lang="ko-KR" altLang="en-US" sz="1300" b="1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국가장학금 신청자에 한하여</a:t>
            </a:r>
            <a:r>
              <a:rPr lang="en-US" altLang="ko-KR" sz="1300" b="1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</a:t>
            </a:r>
            <a:r>
              <a:rPr lang="ko-KR" altLang="en-US" sz="1300" b="1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 등록금 한도 내 지급</a:t>
            </a:r>
            <a:r>
              <a:rPr lang="en-US" altLang="ko-KR" sz="1300" b="1" dirty="0"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</a:rPr>
              <a:t>)  </a:t>
            </a:r>
            <a:endParaRPr lang="ko-KR" altLang="en-US" sz="1300" b="1" dirty="0">
              <a:latin typeface="함초롬돋움" panose="020B0604000101010101" pitchFamily="50" charset="-127"/>
              <a:ea typeface="함초롬돋움" panose="020B0604000101010101" pitchFamily="50" charset="-127"/>
              <a:cs typeface="함초롬돋움" panose="020B0604000101010101" pitchFamily="50" charset="-127"/>
            </a:endParaRPr>
          </a:p>
        </p:txBody>
      </p:sp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32C66056-DEB6-4CB9-A282-595DAE200ABF}"/>
              </a:ext>
            </a:extLst>
          </p:cNvPr>
          <p:cNvSpPr/>
          <p:nvPr/>
        </p:nvSpPr>
        <p:spPr>
          <a:xfrm>
            <a:off x="462578" y="5637973"/>
            <a:ext cx="5919536" cy="429583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EE173B1-5B05-4FF6-ABAC-51C38648511C}"/>
              </a:ext>
            </a:extLst>
          </p:cNvPr>
          <p:cNvSpPr txBox="1"/>
          <p:nvPr/>
        </p:nvSpPr>
        <p:spPr>
          <a:xfrm>
            <a:off x="569490" y="5660328"/>
            <a:ext cx="57439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pc="-150" dirty="0" err="1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야간반</a:t>
            </a:r>
            <a:r>
              <a:rPr lang="ko-KR" altLang="en-US" spc="-15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pc="-15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/ </a:t>
            </a:r>
            <a:r>
              <a:rPr lang="ko-KR" altLang="en-US" spc="-150" dirty="0" err="1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주말반</a:t>
            </a:r>
            <a:r>
              <a:rPr lang="en-US" altLang="ko-KR" spc="-15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혼합수업 </a:t>
            </a:r>
            <a:r>
              <a:rPr lang="en-US" altLang="ko-KR" sz="1600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( </a:t>
            </a:r>
            <a:r>
              <a:rPr lang="ko-KR" altLang="en-US" sz="1600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온라인 수업 </a:t>
            </a:r>
            <a:r>
              <a:rPr lang="en-US" altLang="ko-KR" sz="1600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–</a:t>
            </a:r>
            <a:r>
              <a:rPr lang="ko-KR" altLang="en-US" sz="1600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1600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11</a:t>
            </a:r>
            <a:r>
              <a:rPr lang="ko-KR" altLang="en-US" sz="1600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주 </a:t>
            </a:r>
            <a:r>
              <a:rPr lang="en-US" altLang="ko-KR" sz="1600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,   </a:t>
            </a:r>
            <a:r>
              <a:rPr lang="ko-KR" altLang="en-US" sz="1600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출석수업 </a:t>
            </a:r>
            <a:r>
              <a:rPr lang="en-US" altLang="ko-KR" sz="1600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– 4</a:t>
            </a:r>
            <a:r>
              <a:rPr lang="ko-KR" altLang="en-US" sz="1600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주</a:t>
            </a:r>
            <a:r>
              <a:rPr lang="en-US" altLang="ko-KR" sz="1600" spc="-15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1600" spc="-15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6" name="사각형: 둥근 모서리 15">
            <a:extLst>
              <a:ext uri="{FF2B5EF4-FFF2-40B4-BE49-F238E27FC236}">
                <a16:creationId xmlns:a16="http://schemas.microsoft.com/office/drawing/2014/main" id="{CEFDE224-298D-41B5-90E7-80BF5E907224}"/>
              </a:ext>
            </a:extLst>
          </p:cNvPr>
          <p:cNvSpPr/>
          <p:nvPr/>
        </p:nvSpPr>
        <p:spPr>
          <a:xfrm>
            <a:off x="444129" y="6858770"/>
            <a:ext cx="2772046" cy="454695"/>
          </a:xfrm>
          <a:prstGeom prst="roundRect">
            <a:avLst/>
          </a:prstGeom>
          <a:solidFill>
            <a:schemeClr val="bg1">
              <a:lumMod val="50000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bg1"/>
              </a:solidFill>
            </a:endParaRPr>
          </a:p>
        </p:txBody>
      </p:sp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id="{46582232-D4F1-4116-AE06-CE8B90481521}"/>
              </a:ext>
            </a:extLst>
          </p:cNvPr>
          <p:cNvSpPr/>
          <p:nvPr/>
        </p:nvSpPr>
        <p:spPr>
          <a:xfrm>
            <a:off x="3606734" y="6842731"/>
            <a:ext cx="2772046" cy="454695"/>
          </a:xfrm>
          <a:prstGeom prst="roundRect">
            <a:avLst/>
          </a:prstGeom>
          <a:solidFill>
            <a:schemeClr val="bg1">
              <a:lumMod val="50000"/>
            </a:schemeClr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사각형: 둥근 모서리 18">
            <a:extLst>
              <a:ext uri="{FF2B5EF4-FFF2-40B4-BE49-F238E27FC236}">
                <a16:creationId xmlns:a16="http://schemas.microsoft.com/office/drawing/2014/main" id="{92A599BE-E052-4C2F-A26E-E439E92C2FE9}"/>
              </a:ext>
            </a:extLst>
          </p:cNvPr>
          <p:cNvSpPr/>
          <p:nvPr/>
        </p:nvSpPr>
        <p:spPr>
          <a:xfrm>
            <a:off x="3566695" y="7297426"/>
            <a:ext cx="2775819" cy="1524245"/>
          </a:xfrm>
          <a:prstGeom prst="roundRect">
            <a:avLst>
              <a:gd name="adj" fmla="val 8244"/>
            </a:avLst>
          </a:prstGeom>
          <a:solidFill>
            <a:srgbClr val="ECECEC"/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사각형: 둥근 모서리 19">
            <a:extLst>
              <a:ext uri="{FF2B5EF4-FFF2-40B4-BE49-F238E27FC236}">
                <a16:creationId xmlns:a16="http://schemas.microsoft.com/office/drawing/2014/main" id="{7E5E2768-0EE7-40FC-BACE-4B1E52D1D27D}"/>
              </a:ext>
            </a:extLst>
          </p:cNvPr>
          <p:cNvSpPr/>
          <p:nvPr/>
        </p:nvSpPr>
        <p:spPr>
          <a:xfrm>
            <a:off x="462578" y="7345360"/>
            <a:ext cx="2735149" cy="1491600"/>
          </a:xfrm>
          <a:prstGeom prst="roundRect">
            <a:avLst>
              <a:gd name="adj" fmla="val 8244"/>
            </a:avLst>
          </a:prstGeom>
          <a:solidFill>
            <a:srgbClr val="ECECEC"/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7102C55-6A9F-47DB-A30D-A1AA8385C964}"/>
              </a:ext>
            </a:extLst>
          </p:cNvPr>
          <p:cNvSpPr txBox="1"/>
          <p:nvPr/>
        </p:nvSpPr>
        <p:spPr>
          <a:xfrm>
            <a:off x="466305" y="6904378"/>
            <a:ext cx="262604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‥‥‥   </a:t>
            </a:r>
            <a:r>
              <a:rPr lang="en-US" altLang="ko-KR" sz="4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14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신입생 모집  </a:t>
            </a:r>
            <a:r>
              <a:rPr lang="en-US" altLang="ko-KR" sz="8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14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‥‥‥</a:t>
            </a:r>
            <a:endParaRPr lang="ko-KR" altLang="en-US" sz="140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3FFF7D79-BDCC-4E95-80C8-522426D40F5B}"/>
              </a:ext>
            </a:extLst>
          </p:cNvPr>
          <p:cNvSpPr txBox="1"/>
          <p:nvPr/>
        </p:nvSpPr>
        <p:spPr>
          <a:xfrm>
            <a:off x="3655558" y="6916228"/>
            <a:ext cx="268695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‥‥  </a:t>
            </a:r>
            <a:r>
              <a:rPr lang="en-US" altLang="ko-KR" sz="4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14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입시문의 상담교수  </a:t>
            </a:r>
            <a:r>
              <a:rPr lang="en-US" altLang="ko-KR" sz="8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14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‥‥</a:t>
            </a:r>
            <a:endParaRPr lang="ko-KR" altLang="en-US" sz="140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8D39E19-8343-457F-B735-64DC77F0084C}"/>
              </a:ext>
            </a:extLst>
          </p:cNvPr>
          <p:cNvSpPr txBox="1"/>
          <p:nvPr/>
        </p:nvSpPr>
        <p:spPr>
          <a:xfrm>
            <a:off x="511643" y="7324097"/>
            <a:ext cx="2718693" cy="18639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300" b="1" dirty="0">
                <a:latin typeface="한컴 고딕" panose="02000500000000000000" pitchFamily="2" charset="-127"/>
                <a:ea typeface="한컴 고딕" panose="02000500000000000000" pitchFamily="2" charset="-127"/>
              </a:rPr>
              <a:t>자격요건 </a:t>
            </a:r>
            <a:r>
              <a:rPr lang="en-US" altLang="ko-KR" sz="1300" b="1" dirty="0">
                <a:latin typeface="한컴 고딕" panose="02000500000000000000" pitchFamily="2" charset="-127"/>
                <a:ea typeface="한컴 고딕" panose="02000500000000000000" pitchFamily="2" charset="-127"/>
              </a:rPr>
              <a:t> |     </a:t>
            </a:r>
            <a:r>
              <a:rPr lang="ko-KR" altLang="en-US" sz="1300" b="1" dirty="0">
                <a:latin typeface="한컴 고딕" panose="02000500000000000000" pitchFamily="2" charset="-127"/>
                <a:ea typeface="한컴 고딕" panose="02000500000000000000" pitchFamily="2" charset="-127"/>
              </a:rPr>
              <a:t>고등학교 졸업자 또는</a:t>
            </a:r>
            <a:br>
              <a:rPr lang="en-US" altLang="ko-KR" sz="1300" b="1" dirty="0">
                <a:latin typeface="한컴 고딕" panose="02000500000000000000" pitchFamily="2" charset="-127"/>
                <a:ea typeface="한컴 고딕" panose="02000500000000000000" pitchFamily="2" charset="-127"/>
              </a:rPr>
            </a:br>
            <a:r>
              <a:rPr lang="en-US" altLang="ko-KR" sz="1300" b="1" dirty="0">
                <a:latin typeface="한컴 고딕" panose="02000500000000000000" pitchFamily="2" charset="-127"/>
                <a:ea typeface="한컴 고딕" panose="02000500000000000000" pitchFamily="2" charset="-127"/>
              </a:rPr>
              <a:t>                       </a:t>
            </a:r>
            <a:r>
              <a:rPr lang="ko-KR" altLang="en-US" sz="1300" b="1" dirty="0">
                <a:latin typeface="한컴 고딕" panose="02000500000000000000" pitchFamily="2" charset="-127"/>
                <a:ea typeface="한컴 고딕" panose="02000500000000000000" pitchFamily="2" charset="-127"/>
              </a:rPr>
              <a:t>동등이상의 </a:t>
            </a:r>
            <a:r>
              <a:rPr lang="ko-KR" altLang="en-US" sz="1300" b="1" dirty="0" err="1">
                <a:latin typeface="한컴 고딕" panose="02000500000000000000" pitchFamily="2" charset="-127"/>
                <a:ea typeface="한컴 고딕" panose="02000500000000000000" pitchFamily="2" charset="-127"/>
              </a:rPr>
              <a:t>학력자</a:t>
            </a:r>
            <a:endParaRPr lang="en-US" altLang="ko-KR" sz="1300" b="1" dirty="0">
              <a:latin typeface="한컴 고딕" panose="02000500000000000000" pitchFamily="2" charset="-127"/>
              <a:ea typeface="한컴 고딕" panose="020005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300" b="1" dirty="0">
                <a:latin typeface="한컴 고딕" panose="02000500000000000000" pitchFamily="2" charset="-127"/>
                <a:ea typeface="한컴 고딕" panose="02000500000000000000" pitchFamily="2" charset="-127"/>
              </a:rPr>
              <a:t>모집기간</a:t>
            </a:r>
            <a:r>
              <a:rPr lang="en-US" altLang="ko-KR" sz="1300" b="1" dirty="0">
                <a:latin typeface="한컴 고딕" panose="02000500000000000000" pitchFamily="2" charset="-127"/>
                <a:ea typeface="한컴 고딕" panose="02000500000000000000" pitchFamily="2" charset="-127"/>
              </a:rPr>
              <a:t>  |     ‘24. 9.9. ~ ‘25.1.22.</a:t>
            </a:r>
          </a:p>
          <a:p>
            <a:pPr>
              <a:lnSpc>
                <a:spcPct val="150000"/>
              </a:lnSpc>
            </a:pPr>
            <a:r>
              <a:rPr lang="ko-KR" altLang="en-US" sz="1300" b="1" spc="600" dirty="0">
                <a:latin typeface="한컴 고딕" panose="02000500000000000000" pitchFamily="2" charset="-127"/>
                <a:ea typeface="한컴 고딕" panose="02000500000000000000" pitchFamily="2" charset="-127"/>
              </a:rPr>
              <a:t>접수처</a:t>
            </a:r>
            <a:r>
              <a:rPr lang="en-US" altLang="ko-KR" sz="1300" b="1" dirty="0">
                <a:latin typeface="한컴 고딕" panose="02000500000000000000" pitchFamily="2" charset="-127"/>
                <a:ea typeface="한컴 고딕" panose="02000500000000000000" pitchFamily="2" charset="-127"/>
              </a:rPr>
              <a:t>|     </a:t>
            </a:r>
            <a:r>
              <a:rPr lang="ko-KR" altLang="en-US" sz="1300" b="1" dirty="0">
                <a:latin typeface="한컴 고딕" panose="02000500000000000000" pitchFamily="2" charset="-127"/>
                <a:ea typeface="한컴 고딕" panose="02000500000000000000" pitchFamily="2" charset="-127"/>
              </a:rPr>
              <a:t>우송정보대학 </a:t>
            </a:r>
            <a:r>
              <a:rPr lang="ko-KR" altLang="en-US" sz="1300" b="1" dirty="0" err="1">
                <a:latin typeface="한컴 고딕" panose="02000500000000000000" pitchFamily="2" charset="-127"/>
                <a:ea typeface="한컴 고딕" panose="02000500000000000000" pitchFamily="2" charset="-127"/>
              </a:rPr>
              <a:t>입학처</a:t>
            </a:r>
            <a:br>
              <a:rPr lang="en-US" altLang="ko-KR" sz="1300" b="1" dirty="0">
                <a:latin typeface="한컴 고딕" panose="02000500000000000000" pitchFamily="2" charset="-127"/>
                <a:ea typeface="한컴 고딕" panose="02000500000000000000" pitchFamily="2" charset="-127"/>
              </a:rPr>
            </a:br>
            <a:r>
              <a:rPr lang="en-US" altLang="ko-KR" sz="1300" b="1" dirty="0">
                <a:latin typeface="한컴 고딕" panose="02000500000000000000" pitchFamily="2" charset="-127"/>
                <a:ea typeface="한컴 고딕" panose="02000500000000000000" pitchFamily="2" charset="-127"/>
              </a:rPr>
              <a:t>                       </a:t>
            </a:r>
          </a:p>
          <a:p>
            <a:pPr>
              <a:lnSpc>
                <a:spcPct val="150000"/>
              </a:lnSpc>
            </a:pPr>
            <a:endParaRPr lang="ko-KR" altLang="en-US" sz="1300" dirty="0">
              <a:latin typeface="한컴 고딕" panose="02000500000000000000" pitchFamily="2" charset="-127"/>
              <a:ea typeface="한컴 고딕" panose="02000500000000000000" pitchFamily="2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FBCEF64F-CDAA-42E8-B08A-0002F2385CD6}"/>
              </a:ext>
            </a:extLst>
          </p:cNvPr>
          <p:cNvSpPr txBox="1"/>
          <p:nvPr/>
        </p:nvSpPr>
        <p:spPr>
          <a:xfrm>
            <a:off x="3772975" y="7393020"/>
            <a:ext cx="2592739" cy="1333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400" b="1" dirty="0">
                <a:latin typeface="한컴 고딕" panose="02000500000000000000" pitchFamily="2" charset="-127"/>
                <a:ea typeface="한컴 고딕" panose="02000500000000000000" pitchFamily="2" charset="-127"/>
              </a:rPr>
              <a:t>  </a:t>
            </a:r>
            <a:r>
              <a:rPr lang="ko-KR" altLang="en-US" sz="1300" b="1" dirty="0">
                <a:latin typeface="한컴 고딕" panose="02000500000000000000" pitchFamily="2" charset="-127"/>
                <a:ea typeface="한컴 고딕" panose="02000500000000000000" pitchFamily="2" charset="-127"/>
              </a:rPr>
              <a:t>송영수교수</a:t>
            </a:r>
            <a:r>
              <a:rPr lang="ko-KR" altLang="en-US" sz="1400" b="1" dirty="0">
                <a:latin typeface="한컴 고딕" panose="02000500000000000000" pitchFamily="2" charset="-127"/>
                <a:ea typeface="한컴 고딕" panose="02000500000000000000" pitchFamily="2" charset="-127"/>
              </a:rPr>
              <a:t>  </a:t>
            </a:r>
            <a:r>
              <a:rPr lang="en-US" altLang="ko-KR" sz="1300" b="1" dirty="0">
                <a:latin typeface="한컴 고딕" panose="02000500000000000000" pitchFamily="2" charset="-127"/>
                <a:ea typeface="한컴 고딕" panose="02000500000000000000" pitchFamily="2" charset="-127"/>
              </a:rPr>
              <a:t>010-2403-4755</a:t>
            </a:r>
          </a:p>
          <a:p>
            <a:pPr algn="ctr">
              <a:lnSpc>
                <a:spcPct val="150000"/>
              </a:lnSpc>
            </a:pPr>
            <a:r>
              <a:rPr lang="en-US" altLang="ko-KR" sz="400" dirty="0">
                <a:latin typeface="한컴 고딕" panose="02000500000000000000" pitchFamily="2" charset="-127"/>
                <a:ea typeface="한컴 고딕" panose="02000500000000000000" pitchFamily="2" charset="-127"/>
              </a:rPr>
              <a:t>      </a:t>
            </a:r>
            <a:r>
              <a:rPr lang="ko-KR" altLang="en-US" sz="1300" b="1" dirty="0">
                <a:solidFill>
                  <a:prstClr val="black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김기태 교수  </a:t>
            </a:r>
            <a:r>
              <a:rPr lang="en-US" altLang="ko-KR" sz="1300" b="1" dirty="0">
                <a:solidFill>
                  <a:prstClr val="black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010-3403-8373</a:t>
            </a:r>
            <a:r>
              <a:rPr lang="ko-KR" altLang="en-US" sz="1400" b="1" dirty="0">
                <a:latin typeface="한컴 고딕" panose="02000500000000000000" pitchFamily="2" charset="-127"/>
                <a:ea typeface="한컴 고딕" panose="02000500000000000000" pitchFamily="2" charset="-127"/>
              </a:rPr>
              <a:t>   </a:t>
            </a:r>
            <a:endParaRPr lang="en-US" altLang="ko-KR" sz="1300" dirty="0">
              <a:latin typeface="한컴 고딕" panose="02000500000000000000" pitchFamily="2" charset="-127"/>
              <a:ea typeface="한컴 고딕" panose="02000500000000000000" pitchFamily="2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300" b="1" dirty="0">
                <a:latin typeface="한컴 고딕" panose="02000500000000000000" pitchFamily="2" charset="-127"/>
                <a:ea typeface="한컴 고딕" panose="02000500000000000000" pitchFamily="2" charset="-127"/>
              </a:rPr>
              <a:t>    </a:t>
            </a:r>
            <a:r>
              <a:rPr lang="ko-KR" altLang="en-US" sz="1300" b="1" dirty="0">
                <a:solidFill>
                  <a:prstClr val="black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양진기교수</a:t>
            </a:r>
            <a:r>
              <a:rPr lang="ko-KR" altLang="en-US" sz="1400" b="1" dirty="0">
                <a:solidFill>
                  <a:prstClr val="black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  </a:t>
            </a:r>
            <a:r>
              <a:rPr lang="en-US" altLang="ko-KR" sz="1300" b="1" dirty="0">
                <a:solidFill>
                  <a:prstClr val="black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010-3079-835</a:t>
            </a:r>
            <a:r>
              <a:rPr lang="en-US" altLang="ko-KR" sz="1300" dirty="0">
                <a:solidFill>
                  <a:prstClr val="black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0</a:t>
            </a:r>
            <a:endParaRPr lang="en-US" altLang="ko-KR" sz="1300" b="1" dirty="0">
              <a:latin typeface="한컴 고딕" panose="02000500000000000000" pitchFamily="2" charset="-127"/>
              <a:ea typeface="한컴 고딕" panose="02000500000000000000" pitchFamily="2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1300" b="1" dirty="0">
                <a:latin typeface="한컴 고딕" panose="02000500000000000000" pitchFamily="2" charset="-127"/>
                <a:ea typeface="한컴 고딕" panose="02000500000000000000" pitchFamily="2" charset="-127"/>
              </a:rPr>
              <a:t>  학과사무실   </a:t>
            </a:r>
            <a:r>
              <a:rPr lang="en-US" altLang="ko-KR" sz="1300" b="1" dirty="0">
                <a:latin typeface="한컴 고딕" panose="02000500000000000000" pitchFamily="2" charset="-127"/>
                <a:ea typeface="한컴 고딕" panose="02000500000000000000" pitchFamily="2" charset="-127"/>
              </a:rPr>
              <a:t>042) 629- 6410</a:t>
            </a:r>
          </a:p>
        </p:txBody>
      </p:sp>
      <p:pic>
        <p:nvPicPr>
          <p:cNvPr id="26" name="그래픽 25" descr="채우기 없는 웃는 얼굴">
            <a:extLst>
              <a:ext uri="{FF2B5EF4-FFF2-40B4-BE49-F238E27FC236}">
                <a16:creationId xmlns:a16="http://schemas.microsoft.com/office/drawing/2014/main" id="{70E7E414-8B1F-4FEF-9F41-BE52AD968C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606734" y="7458455"/>
            <a:ext cx="290063" cy="307377"/>
          </a:xfrm>
          <a:prstGeom prst="rect">
            <a:avLst/>
          </a:prstGeom>
        </p:spPr>
      </p:pic>
      <p:pic>
        <p:nvPicPr>
          <p:cNvPr id="28" name="그래픽 27" descr="채우기 없는 웃긴 얼굴">
            <a:extLst>
              <a:ext uri="{FF2B5EF4-FFF2-40B4-BE49-F238E27FC236}">
                <a16:creationId xmlns:a16="http://schemas.microsoft.com/office/drawing/2014/main" id="{3009AAFD-9FA0-4D59-A39F-D075F089DD6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596067" y="7776821"/>
            <a:ext cx="295709" cy="307377"/>
          </a:xfrm>
          <a:prstGeom prst="rect">
            <a:avLst/>
          </a:prstGeom>
        </p:spPr>
      </p:pic>
      <p:pic>
        <p:nvPicPr>
          <p:cNvPr id="1028" name="Picture 4" descr="우송정보대학 로고">
            <a:extLst>
              <a:ext uri="{FF2B5EF4-FFF2-40B4-BE49-F238E27FC236}">
                <a16:creationId xmlns:a16="http://schemas.microsoft.com/office/drawing/2014/main" id="{C7070DF9-27EC-443F-8970-7D97FAA7A65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01" t="25692" r="6430" b="29726"/>
          <a:stretch/>
        </p:blipFill>
        <p:spPr bwMode="auto">
          <a:xfrm>
            <a:off x="1816758" y="9124052"/>
            <a:ext cx="3045696" cy="482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그림 28">
            <a:extLst>
              <a:ext uri="{FF2B5EF4-FFF2-40B4-BE49-F238E27FC236}">
                <a16:creationId xmlns:a16="http://schemas.microsoft.com/office/drawing/2014/main" id="{9A7965C4-1BEC-499D-8F06-3ECF22E09196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1111" t="7456" r="8334" b="18859"/>
          <a:stretch/>
        </p:blipFill>
        <p:spPr>
          <a:xfrm>
            <a:off x="503151" y="1468971"/>
            <a:ext cx="744121" cy="716235"/>
          </a:xfrm>
          <a:prstGeom prst="rect">
            <a:avLst/>
          </a:prstGeom>
          <a:ln w="19050">
            <a:solidFill>
              <a:srgbClr val="6F9649"/>
            </a:solidFill>
          </a:ln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780CA6B-728F-4CA0-BAB4-97CDEA9BC1E0}"/>
              </a:ext>
            </a:extLst>
          </p:cNvPr>
          <p:cNvSpPr txBox="1"/>
          <p:nvPr/>
        </p:nvSpPr>
        <p:spPr>
          <a:xfrm flipH="1">
            <a:off x="444841" y="2241312"/>
            <a:ext cx="79943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50" b="1" dirty="0"/>
              <a:t>무료원서 접수하기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8149A294-C8D9-4847-9CD8-DA4CD8813175}"/>
              </a:ext>
            </a:extLst>
          </p:cNvPr>
          <p:cNvSpPr txBox="1"/>
          <p:nvPr/>
        </p:nvSpPr>
        <p:spPr>
          <a:xfrm flipH="1">
            <a:off x="344687" y="1062431"/>
            <a:ext cx="102059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/>
              <a:t>학과 홈페이지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7E96F94-C805-41F3-96D5-C822BD343B4A}"/>
              </a:ext>
            </a:extLst>
          </p:cNvPr>
          <p:cNvSpPr txBox="1"/>
          <p:nvPr/>
        </p:nvSpPr>
        <p:spPr>
          <a:xfrm>
            <a:off x="445167" y="3945915"/>
            <a:ext cx="59195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pc="-100" dirty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병원행정사</a:t>
            </a:r>
            <a:r>
              <a:rPr lang="en-US" altLang="ko-KR" spc="-100" dirty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/ </a:t>
            </a:r>
            <a:r>
              <a:rPr lang="ko-KR" altLang="en-US" spc="-100" dirty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보험심사평가사 </a:t>
            </a:r>
            <a:r>
              <a:rPr lang="en-US" altLang="ko-KR" spc="-100" dirty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/ </a:t>
            </a:r>
            <a:r>
              <a:rPr lang="ko-KR" altLang="en-US" spc="-100" dirty="0" err="1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병원코디네이터</a:t>
            </a:r>
            <a:r>
              <a:rPr lang="ko-KR" altLang="en-US" spc="-100" dirty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pc="-100" dirty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자격증 </a:t>
            </a:r>
            <a:r>
              <a:rPr lang="ko-KR" altLang="en-US" spc="-100" dirty="0">
                <a:solidFill>
                  <a:schemeClr val="accent5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취득</a:t>
            </a:r>
          </a:p>
        </p:txBody>
      </p:sp>
      <p:sp>
        <p:nvSpPr>
          <p:cNvPr id="50" name="사각형: 둥근 모서리 49">
            <a:extLst>
              <a:ext uri="{FF2B5EF4-FFF2-40B4-BE49-F238E27FC236}">
                <a16:creationId xmlns:a16="http://schemas.microsoft.com/office/drawing/2014/main" id="{E049BA1F-915E-4621-9F67-779EF56906D8}"/>
              </a:ext>
            </a:extLst>
          </p:cNvPr>
          <p:cNvSpPr/>
          <p:nvPr/>
        </p:nvSpPr>
        <p:spPr>
          <a:xfrm>
            <a:off x="439882" y="6078546"/>
            <a:ext cx="5917891" cy="628456"/>
          </a:xfrm>
          <a:prstGeom prst="roundRect">
            <a:avLst/>
          </a:prstGeom>
          <a:solidFill>
            <a:srgbClr val="ECECEC"/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defTabSz="914400" latinLnBrk="1"/>
            <a:r>
              <a:rPr lang="en-US" altLang="ko-KR" sz="1400" dirty="0">
                <a:solidFill>
                  <a:prstClr val="black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- </a:t>
            </a:r>
            <a:r>
              <a:rPr lang="ko-KR" altLang="en-US" sz="1400" b="1" dirty="0">
                <a:solidFill>
                  <a:prstClr val="black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보건전문학사 </a:t>
            </a:r>
            <a:r>
              <a:rPr lang="ko-KR" altLang="en-US" sz="1400" b="1" dirty="0">
                <a:solidFill>
                  <a:srgbClr val="FF0000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학위 취득</a:t>
            </a:r>
            <a:r>
              <a:rPr lang="en-US" altLang="ko-KR" sz="1400" b="1" dirty="0">
                <a:solidFill>
                  <a:prstClr val="black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(2</a:t>
            </a:r>
            <a:r>
              <a:rPr lang="ko-KR" altLang="en-US" sz="1400" b="1" dirty="0">
                <a:solidFill>
                  <a:prstClr val="black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년제</a:t>
            </a:r>
            <a:r>
              <a:rPr lang="en-US" altLang="ko-KR" sz="1400" b="1" dirty="0">
                <a:solidFill>
                  <a:prstClr val="black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), </a:t>
            </a:r>
            <a:r>
              <a:rPr lang="ko-KR" altLang="en-US" sz="1300" b="1" dirty="0">
                <a:solidFill>
                  <a:prstClr val="black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보건행정</a:t>
            </a:r>
            <a:r>
              <a:rPr lang="en-US" altLang="ko-KR" sz="1300" b="1" dirty="0">
                <a:solidFill>
                  <a:prstClr val="black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/ </a:t>
            </a:r>
            <a:r>
              <a:rPr lang="ko-KR" altLang="en-US" sz="1300" b="1" dirty="0">
                <a:solidFill>
                  <a:prstClr val="black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임상분야 융복합형 전문가 양성</a:t>
            </a:r>
            <a:endParaRPr lang="en-US" altLang="ko-KR" sz="1300" b="1" dirty="0">
              <a:solidFill>
                <a:prstClr val="black"/>
              </a:solidFill>
              <a:latin typeface="한컴 고딕" panose="02000500000000000000" pitchFamily="2" charset="-127"/>
              <a:ea typeface="한컴 고딕" panose="02000500000000000000" pitchFamily="2" charset="-127"/>
            </a:endParaRPr>
          </a:p>
          <a:p>
            <a:pPr lvl="0" defTabSz="914400" latinLnBrk="1"/>
            <a:r>
              <a:rPr lang="en-US" altLang="ko-KR" sz="1400" dirty="0">
                <a:solidFill>
                  <a:prstClr val="black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-</a:t>
            </a:r>
            <a:r>
              <a:rPr lang="en-US" altLang="ko-KR" sz="1400" dirty="0">
                <a:solidFill>
                  <a:prstClr val="white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 </a:t>
            </a:r>
            <a:r>
              <a:rPr lang="ko-KR" altLang="en-US" sz="1400" b="1" dirty="0">
                <a:solidFill>
                  <a:srgbClr val="FF0000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편입학</a:t>
            </a:r>
            <a:r>
              <a:rPr lang="ko-KR" altLang="en-US" sz="1400" dirty="0">
                <a:solidFill>
                  <a:prstClr val="black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 지도</a:t>
            </a:r>
            <a:r>
              <a:rPr lang="en-US" altLang="ko-KR" sz="1300" b="1" dirty="0">
                <a:solidFill>
                  <a:prstClr val="black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(</a:t>
            </a:r>
            <a:r>
              <a:rPr lang="ko-KR" altLang="en-US" sz="1300" b="1" dirty="0">
                <a:solidFill>
                  <a:schemeClr val="tx1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보건의료경영학과</a:t>
            </a:r>
            <a:r>
              <a:rPr lang="en-US" altLang="ko-KR" sz="1300" b="1" dirty="0">
                <a:solidFill>
                  <a:schemeClr val="tx1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,</a:t>
            </a:r>
            <a:r>
              <a:rPr lang="ko-KR" altLang="en-US" sz="1300" b="1" dirty="0">
                <a:solidFill>
                  <a:schemeClr val="tx1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 </a:t>
            </a:r>
            <a:r>
              <a:rPr lang="ko-KR" altLang="en-US" sz="1300" b="1" dirty="0">
                <a:solidFill>
                  <a:prstClr val="black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간호학과</a:t>
            </a:r>
            <a:r>
              <a:rPr lang="en-US" altLang="ko-KR" sz="1300" b="1" dirty="0">
                <a:solidFill>
                  <a:prstClr val="black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, </a:t>
            </a:r>
            <a:r>
              <a:rPr lang="ko-KR" altLang="en-US" sz="1300" b="1" dirty="0">
                <a:solidFill>
                  <a:schemeClr val="tx1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물리치료학과</a:t>
            </a:r>
            <a:r>
              <a:rPr lang="en-US" altLang="ko-KR" sz="1300" b="1" dirty="0">
                <a:solidFill>
                  <a:schemeClr val="tx1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, </a:t>
            </a:r>
            <a:r>
              <a:rPr lang="ko-KR" altLang="en-US" sz="1300" b="1" dirty="0">
                <a:solidFill>
                  <a:schemeClr val="tx1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임상병리학과</a:t>
            </a:r>
            <a:r>
              <a:rPr lang="en-US" altLang="ko-KR" sz="1300" b="1" dirty="0">
                <a:solidFill>
                  <a:schemeClr val="tx1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 </a:t>
            </a:r>
            <a:r>
              <a:rPr lang="ko-KR" altLang="en-US" sz="1300" b="1" dirty="0">
                <a:solidFill>
                  <a:schemeClr val="tx1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등</a:t>
            </a:r>
            <a:r>
              <a:rPr lang="en-US" altLang="ko-KR" sz="1300" b="1" dirty="0">
                <a:solidFill>
                  <a:schemeClr val="tx1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)</a:t>
            </a:r>
            <a:endParaRPr lang="ko-KR" altLang="en-US" sz="1300" b="1" dirty="0">
              <a:highlight>
                <a:srgbClr val="79AED9"/>
              </a:highlight>
              <a:latin typeface="한컴 고딕" panose="02000500000000000000" pitchFamily="2" charset="-127"/>
              <a:ea typeface="한컴 고딕" panose="02000500000000000000" pitchFamily="2" charset="-127"/>
            </a:endParaRPr>
          </a:p>
        </p:txBody>
      </p:sp>
      <p:pic>
        <p:nvPicPr>
          <p:cNvPr id="51" name="그래픽 50" descr="채우기 없는 웃는 얼굴">
            <a:extLst>
              <a:ext uri="{FF2B5EF4-FFF2-40B4-BE49-F238E27FC236}">
                <a16:creationId xmlns:a16="http://schemas.microsoft.com/office/drawing/2014/main" id="{BC9AC369-06B4-41AF-9923-A4FAB983E5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1117720" flipV="1">
            <a:off x="3589062" y="8117119"/>
            <a:ext cx="296895" cy="259976"/>
          </a:xfrm>
          <a:prstGeom prst="rect">
            <a:avLst/>
          </a:prstGeom>
        </p:spPr>
      </p:pic>
      <p:pic>
        <p:nvPicPr>
          <p:cNvPr id="52" name="그래픽 51" descr="채우기 없는 웃는 얼굴">
            <a:extLst>
              <a:ext uri="{FF2B5EF4-FFF2-40B4-BE49-F238E27FC236}">
                <a16:creationId xmlns:a16="http://schemas.microsoft.com/office/drawing/2014/main" id="{4CD99CDF-95E2-4FA4-8B6E-2048DCA58E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1117720" flipV="1">
            <a:off x="3610101" y="8435609"/>
            <a:ext cx="301415" cy="299552"/>
          </a:xfrm>
          <a:prstGeom prst="rect">
            <a:avLst/>
          </a:prstGeom>
        </p:spPr>
      </p:pic>
      <p:pic>
        <p:nvPicPr>
          <p:cNvPr id="2" name="그림 1">
            <a:extLst>
              <a:ext uri="{FF2B5EF4-FFF2-40B4-BE49-F238E27FC236}">
                <a16:creationId xmlns:a16="http://schemas.microsoft.com/office/drawing/2014/main" id="{4800D0D5-0BC2-4077-8469-46220DAC4C3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9265" y="311293"/>
            <a:ext cx="756583" cy="756583"/>
          </a:xfrm>
          <a:prstGeom prst="rect">
            <a:avLst/>
          </a:prstGeom>
          <a:ln w="19050">
            <a:solidFill>
              <a:schemeClr val="accent6"/>
            </a:solidFill>
          </a:ln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0DEBFCE3-C513-4FB8-9C46-A0D7BAD6C5E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79131" y="4347142"/>
            <a:ext cx="3399037" cy="526020"/>
          </a:xfrm>
          <a:prstGeom prst="rect">
            <a:avLst/>
          </a:prstGeom>
        </p:spPr>
      </p:pic>
      <p:sp>
        <p:nvSpPr>
          <p:cNvPr id="11" name="직사각형 10">
            <a:extLst>
              <a:ext uri="{FF2B5EF4-FFF2-40B4-BE49-F238E27FC236}">
                <a16:creationId xmlns:a16="http://schemas.microsoft.com/office/drawing/2014/main" id="{BFF6A3AC-286C-40DE-8425-AA45669F42F6}"/>
              </a:ext>
            </a:extLst>
          </p:cNvPr>
          <p:cNvSpPr/>
          <p:nvPr/>
        </p:nvSpPr>
        <p:spPr>
          <a:xfrm>
            <a:off x="498582" y="4391019"/>
            <a:ext cx="336217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ko-KR" altLang="en-US" dirty="0">
                <a:solidFill>
                  <a:prstClr val="black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함초롬돋움" panose="020B0604000101010101" pitchFamily="50" charset="-127"/>
              </a:rPr>
              <a:t>성인학습자 </a:t>
            </a:r>
            <a:r>
              <a:rPr lang="ko-KR" altLang="en-US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함초롬돋움" panose="020B0604000101010101" pitchFamily="50" charset="-127"/>
              </a:rPr>
              <a:t>학교장학금</a:t>
            </a:r>
            <a:r>
              <a:rPr lang="ko-KR" altLang="en-US" dirty="0">
                <a:solidFill>
                  <a:prstClr val="black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함초롬돋움" panose="020B0604000101010101" pitchFamily="50" charset="-127"/>
              </a:rPr>
              <a:t> 지급 </a:t>
            </a:r>
            <a:r>
              <a:rPr lang="ko-KR" altLang="en-US" sz="1500" dirty="0">
                <a:solidFill>
                  <a:prstClr val="black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함초롬돋움" panose="020B0604000101010101" pitchFamily="50" charset="-127"/>
              </a:rPr>
              <a:t> 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65B5A3B8-15F2-4C0A-B82C-C790C65957EA}"/>
              </a:ext>
            </a:extLst>
          </p:cNvPr>
          <p:cNvSpPr/>
          <p:nvPr/>
        </p:nvSpPr>
        <p:spPr>
          <a:xfrm>
            <a:off x="1450147" y="7617701"/>
            <a:ext cx="1564442" cy="296262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300" b="1" dirty="0">
                <a:solidFill>
                  <a:prstClr val="black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동등이상의 </a:t>
            </a:r>
            <a:r>
              <a:rPr lang="ko-KR" altLang="en-US" sz="1300" b="1" dirty="0" err="1">
                <a:solidFill>
                  <a:prstClr val="black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학력자</a:t>
            </a:r>
            <a:endParaRPr lang="ko-KR" altLang="en-US" dirty="0"/>
          </a:p>
        </p:txBody>
      </p:sp>
      <p:sp>
        <p:nvSpPr>
          <p:cNvPr id="53" name="직사각형 52">
            <a:extLst>
              <a:ext uri="{FF2B5EF4-FFF2-40B4-BE49-F238E27FC236}">
                <a16:creationId xmlns:a16="http://schemas.microsoft.com/office/drawing/2014/main" id="{B366D835-E36B-45F2-8988-6DD48A925BDF}"/>
              </a:ext>
            </a:extLst>
          </p:cNvPr>
          <p:cNvSpPr/>
          <p:nvPr/>
        </p:nvSpPr>
        <p:spPr>
          <a:xfrm>
            <a:off x="1499622" y="8506062"/>
            <a:ext cx="1564442" cy="296262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300" b="1" dirty="0">
                <a:solidFill>
                  <a:prstClr val="black"/>
                </a:solidFill>
                <a:latin typeface="한컴 고딕" panose="02000500000000000000" pitchFamily="2" charset="-127"/>
                <a:ea typeface="한컴 고딕" panose="02000500000000000000" pitchFamily="2" charset="-127"/>
              </a:rPr>
              <a:t>042-629-6286~7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832788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603</TotalTime>
  <Words>161</Words>
  <Application>Microsoft Office PowerPoint</Application>
  <PresentationFormat>A4 용지(210x297mm)</PresentationFormat>
  <Paragraphs>25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11" baseType="lpstr">
      <vt:lpstr>HY견고딕</vt:lpstr>
      <vt:lpstr>HY헤드라인M</vt:lpstr>
      <vt:lpstr>맑은 고딕</vt:lpstr>
      <vt:lpstr>한컴 고딕</vt:lpstr>
      <vt:lpstr>함초롬돋움</vt:lpstr>
      <vt:lpstr>Arial</vt:lpstr>
      <vt:lpstr>Calibri</vt:lpstr>
      <vt:lpstr>Calibri Light</vt:lpstr>
      <vt:lpstr>Impact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보건의료행정과</dc:creator>
  <cp:lastModifiedBy>Administrator</cp:lastModifiedBy>
  <cp:revision>45</cp:revision>
  <cp:lastPrinted>2024-08-27T05:10:50Z</cp:lastPrinted>
  <dcterms:created xsi:type="dcterms:W3CDTF">2023-06-19T05:15:09Z</dcterms:created>
  <dcterms:modified xsi:type="dcterms:W3CDTF">2024-08-27T06:15:30Z</dcterms:modified>
</cp:coreProperties>
</file>