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52"/>
  </p:notesMasterIdLst>
  <p:sldIdLst>
    <p:sldId id="256" r:id="rId2"/>
    <p:sldId id="289" r:id="rId3"/>
    <p:sldId id="257" r:id="rId4"/>
    <p:sldId id="306" r:id="rId5"/>
    <p:sldId id="290" r:id="rId6"/>
    <p:sldId id="292" r:id="rId7"/>
    <p:sldId id="291" r:id="rId8"/>
    <p:sldId id="294" r:id="rId9"/>
    <p:sldId id="295" r:id="rId10"/>
    <p:sldId id="342" r:id="rId11"/>
    <p:sldId id="298" r:id="rId12"/>
    <p:sldId id="299" r:id="rId13"/>
    <p:sldId id="258" r:id="rId14"/>
    <p:sldId id="259" r:id="rId15"/>
    <p:sldId id="304" r:id="rId16"/>
    <p:sldId id="338" r:id="rId17"/>
    <p:sldId id="339" r:id="rId18"/>
    <p:sldId id="340" r:id="rId19"/>
    <p:sldId id="341" r:id="rId20"/>
    <p:sldId id="343" r:id="rId21"/>
    <p:sldId id="261" r:id="rId22"/>
    <p:sldId id="262" r:id="rId23"/>
    <p:sldId id="297" r:id="rId24"/>
    <p:sldId id="287" r:id="rId25"/>
    <p:sldId id="302" r:id="rId26"/>
    <p:sldId id="271" r:id="rId27"/>
    <p:sldId id="266" r:id="rId28"/>
    <p:sldId id="268" r:id="rId29"/>
    <p:sldId id="288" r:id="rId30"/>
    <p:sldId id="260" r:id="rId31"/>
    <p:sldId id="273" r:id="rId32"/>
    <p:sldId id="275" r:id="rId33"/>
    <p:sldId id="327" r:id="rId34"/>
    <p:sldId id="315" r:id="rId35"/>
    <p:sldId id="317" r:id="rId36"/>
    <p:sldId id="318" r:id="rId37"/>
    <p:sldId id="328" r:id="rId38"/>
    <p:sldId id="329" r:id="rId39"/>
    <p:sldId id="330" r:id="rId40"/>
    <p:sldId id="331" r:id="rId41"/>
    <p:sldId id="333" r:id="rId42"/>
    <p:sldId id="322" r:id="rId43"/>
    <p:sldId id="323" r:id="rId44"/>
    <p:sldId id="324" r:id="rId45"/>
    <p:sldId id="325" r:id="rId46"/>
    <p:sldId id="334" r:id="rId47"/>
    <p:sldId id="335" r:id="rId48"/>
    <p:sldId id="336" r:id="rId49"/>
    <p:sldId id="337" r:id="rId50"/>
    <p:sldId id="326" r:id="rId51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87CA0CCD-8C73-4291-B828-542BC32A4CB2}">
          <p14:sldIdLst>
            <p14:sldId id="256"/>
            <p14:sldId id="289"/>
            <p14:sldId id="257"/>
            <p14:sldId id="306"/>
            <p14:sldId id="290"/>
            <p14:sldId id="292"/>
            <p14:sldId id="291"/>
            <p14:sldId id="294"/>
            <p14:sldId id="295"/>
            <p14:sldId id="342"/>
            <p14:sldId id="298"/>
            <p14:sldId id="299"/>
            <p14:sldId id="258"/>
            <p14:sldId id="259"/>
            <p14:sldId id="304"/>
            <p14:sldId id="338"/>
            <p14:sldId id="339"/>
            <p14:sldId id="340"/>
            <p14:sldId id="341"/>
            <p14:sldId id="343"/>
            <p14:sldId id="261"/>
            <p14:sldId id="262"/>
            <p14:sldId id="297"/>
            <p14:sldId id="287"/>
            <p14:sldId id="302"/>
            <p14:sldId id="271"/>
            <p14:sldId id="266"/>
            <p14:sldId id="268"/>
            <p14:sldId id="288"/>
            <p14:sldId id="260"/>
            <p14:sldId id="273"/>
            <p14:sldId id="275"/>
            <p14:sldId id="327"/>
            <p14:sldId id="315"/>
            <p14:sldId id="317"/>
            <p14:sldId id="318"/>
            <p14:sldId id="328"/>
            <p14:sldId id="329"/>
            <p14:sldId id="330"/>
            <p14:sldId id="331"/>
            <p14:sldId id="333"/>
            <p14:sldId id="322"/>
            <p14:sldId id="323"/>
            <p14:sldId id="324"/>
            <p14:sldId id="325"/>
            <p14:sldId id="334"/>
            <p14:sldId id="335"/>
            <p14:sldId id="336"/>
            <p14:sldId id="337"/>
            <p14:sldId id="326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321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2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1A565B-8B51-4751-BA7B-86B4DB8AA882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5171A41-CECB-4A70-AF94-E45391BBE20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05362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ko-KR" altLang="en-US" noProof="0" dirty="0">
              <a:latin typeface="+mj-ea"/>
              <a:ea typeface="+mj-ea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DF61EA0F-A667-4B49-8422-0062BC55E249}" type="slidenum">
              <a:rPr lang="en-US" altLang="ko-KR" smtClean="0"/>
              <a:t>10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0117698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C049BD2-B1A6-44A8-986C-85D62AAFE1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B9949C98-8DA9-4077-94C9-0E4EB4B2FD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6BFA99E0-9E72-461F-ACC0-FBF0D2483C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9B68-FA5C-4391-8F6C-FF93F5E7916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FAC45C3-9201-4337-BEB0-D8424FDC3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86316BE-2CC9-4A98-8028-369EBB901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EEAF-AEEF-4383-B5F0-699DA8C4D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12849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B1CDFF2-999F-4225-BC72-6C758BF16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AF9A98D7-8214-4146-94FA-7367292A47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4547004-2B9C-426F-9AD7-6A583AB127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9B68-FA5C-4391-8F6C-FF93F5E7916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720FE9F1-0EF3-4AF2-8859-D0008F380F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5C25508-2D37-47C9-B929-7D8A8D017A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EEAF-AEEF-4383-B5F0-699DA8C4D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699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04CD4A3-C869-4532-8F87-93D80AFA86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1B7729E-E5A3-4FAA-BB42-4E778A4C4F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DB513B7-0934-4840-A8EB-2A7F0243E9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9B68-FA5C-4391-8F6C-FF93F5E7916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B002783-B601-46E1-A7F1-34E758729B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3669255-FFDC-49AA-AB6D-D54BFF539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EEAF-AEEF-4383-B5F0-699DA8C4D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0198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8455664-8B28-4C32-A9EE-7E0F021BB4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6E950B00-0B64-4791-B3B1-DF27F5B1CC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E2DE2EEE-289A-4C20-BCB5-07DC551665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C28EE99-3D32-4C34-B891-FA6D48BFE1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9B68-FA5C-4391-8F6C-FF93F5E7916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643EB34-E033-4C0B-9B9F-4CB91F9A7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135E5756-7865-4D29-BEE9-9A17AC2028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EEAF-AEEF-4383-B5F0-699DA8C4D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37658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B25E2BC-C423-4A0A-8662-F67E9D9F7E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4F1CB50D-3561-4C63-AC42-6E1EB862CB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0ED317FA-3C7C-4B79-93C6-CB4E337C13D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D47BEC87-CEAC-491E-9595-5BB75591F53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35C8557C-3648-4F49-A221-89A1A123C9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EC64072-38E2-4B14-88FE-C3979F954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9B68-FA5C-4391-8F6C-FF93F5E7916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71F591F-1D47-472C-BE57-522BD432A8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8B0C4A61-BB3B-49B3-B20A-016796CB1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EEAF-AEEF-4383-B5F0-699DA8C4D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86245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DBCC6C-161B-433B-BC26-282145AA60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EF98335E-9707-4C38-A3E6-1C1FF6CF70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9B68-FA5C-4391-8F6C-FF93F5E7916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EA3F4714-41A5-436F-998B-5F0DFEFA94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77BFA47D-4978-4A13-866E-383964EA17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EEAF-AEEF-4383-B5F0-699DA8C4D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0492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FE33F41B-EEB2-4E5E-9352-1D0F332035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9B68-FA5C-4391-8F6C-FF93F5E7916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2C04A4BB-B2A1-41B8-8B34-A7AAD3763C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AB1600D-F6C3-4E91-92E4-E6F4085691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EEAF-AEEF-4383-B5F0-699DA8C4D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39094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8A85A29-041B-430C-9012-26F68001D6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3534239-EFFC-4DCB-8728-B4EEF583DC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645083F1-5828-45DD-AFFF-FC4C34C7E6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825A56D-4F7C-4BA7-9C87-7E4FE66A28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9B68-FA5C-4391-8F6C-FF93F5E7916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1C545B1B-CA74-4665-9214-49D810FCC9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36E1708-DB68-4E3A-B5CA-2814332296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EEAF-AEEF-4383-B5F0-699DA8C4D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206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5E99D8E-6251-45DB-9360-3BAE6477A9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60489C90-36BC-4C5E-A66B-F6676F72F42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59416F14-DDAB-4FF6-8312-F4CE075E260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3A74C995-A5B6-4FF1-BE9E-7BABC9828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9B68-FA5C-4391-8F6C-FF93F5E7916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FF44BAE1-B07D-4863-806F-2754078EEA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638BEA71-3A76-478B-ACC5-757978F53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EEAF-AEEF-4383-B5F0-699DA8C4D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316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AE9D25B-3AB8-422A-9B14-BAC0C6F55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2C5B57D9-E1C7-42B5-80D7-1FFC702D408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17AB9F1-73EC-435E-9B07-EE034424D1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9B68-FA5C-4391-8F6C-FF93F5E7916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71B64C5-95FA-4AFE-805E-42F38141C9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081073E-1933-4E1E-B396-C9BAADF7D4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EEAF-AEEF-4383-B5F0-699DA8C4D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140130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EA4A72F6-4D28-4E9D-AA8B-89CB078814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315334F0-3D41-44C2-B09A-DEC6B1FFE0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4F1E3079-BC19-4729-A40D-2540333958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099B68-FA5C-4391-8F6C-FF93F5E7916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41DA225-AB98-46DD-BA81-CA85883A7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B4AC741-29A8-43A7-9577-06E31334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CBEEAF-AEEF-4383-B5F0-699DA8C4D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1482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 bwMode="blackWhite">
          <a:xfrm>
            <a:off x="254950" y="262784"/>
            <a:ext cx="11682101" cy="6332433"/>
          </a:xfrm>
          <a:prstGeom prst="rect">
            <a:avLst/>
          </a:prstGeom>
          <a:solidFill>
            <a:srgbClr val="D247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ko-KR" altLang="en-US" sz="1800" noProof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pPr rtl="0"/>
            <a:r>
              <a:rPr lang="ko-KR" altLang="en-US" noProof="0"/>
              <a:t>마스터 제목 스타일 편집</a:t>
            </a:r>
            <a:endParaRPr lang="ko-KR" altLang="en-US" noProof="0" dirty="0"/>
          </a:p>
        </p:txBody>
      </p:sp>
    </p:spTree>
    <p:extLst>
      <p:ext uri="{BB962C8B-B14F-4D97-AF65-F5344CB8AC3E}">
        <p14:creationId xmlns:p14="http://schemas.microsoft.com/office/powerpoint/2010/main" val="34703670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4F474318-8D1F-4494-9D21-7EFB790A72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26F32FF4-0C78-488B-8D9A-ED6808D11F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B60469D-3211-44E8-9C89-A9F29CEE06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099B68-FA5C-4391-8F6C-FF93F5E79163}" type="datetimeFigureOut">
              <a:rPr lang="ko-KR" altLang="en-US" smtClean="0"/>
              <a:t>2024-02-29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8563944-166A-406D-B19C-593CB233FE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19EFCCB6-3B67-4188-A17E-C738414D28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CBEEAF-AEEF-4383-B5F0-699DA8C4D0B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345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14" name="laser.wav"/>
          </p:stSnd>
        </p:sndAc>
      </p:transition>
    </mc:Choice>
    <mc:Fallback xmlns="">
      <p:transition spd="med" advTm="5000">
        <p:fade/>
        <p:sndAc>
          <p:stSnd>
            <p:snd r:embed="rId15" name="laser.wav"/>
          </p:stSnd>
        </p:sndAc>
      </p:transition>
    </mc:Fallback>
  </mc:AlternateConten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sv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audio" Target="../media/audio1.wav"/><Relationship Id="rId5" Type="http://schemas.openxmlformats.org/officeDocument/2006/relationships/image" Target="../media/image3.jpg"/><Relationship Id="rId10" Type="http://schemas.openxmlformats.org/officeDocument/2006/relationships/image" Target="../media/image8.sv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image" Target="../media/image2.png"/><Relationship Id="rId7" Type="http://schemas.openxmlformats.org/officeDocument/2006/relationships/image" Target="../media/image25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.png"/><Relationship Id="rId7" Type="http://schemas.openxmlformats.org/officeDocument/2006/relationships/image" Target="../media/image33.sv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31.svg"/><Relationship Id="rId10" Type="http://schemas.openxmlformats.org/officeDocument/2006/relationships/audio" Target="../media/audio1.wav"/><Relationship Id="rId4" Type="http://schemas.openxmlformats.org/officeDocument/2006/relationships/image" Target="../media/image30.png"/><Relationship Id="rId9" Type="http://schemas.openxmlformats.org/officeDocument/2006/relationships/image" Target="../media/image35.sv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2.png"/><Relationship Id="rId7" Type="http://schemas.openxmlformats.org/officeDocument/2006/relationships/image" Target="../media/image39.sv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11" Type="http://schemas.openxmlformats.org/officeDocument/2006/relationships/image" Target="../media/image43.svg"/><Relationship Id="rId5" Type="http://schemas.openxmlformats.org/officeDocument/2006/relationships/image" Target="../media/image37.sv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sv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2.png"/><Relationship Id="rId7" Type="http://schemas.openxmlformats.org/officeDocument/2006/relationships/image" Target="../media/image50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g"/><Relationship Id="rId5" Type="http://schemas.openxmlformats.org/officeDocument/2006/relationships/image" Target="../media/image48.jpg"/><Relationship Id="rId4" Type="http://schemas.openxmlformats.org/officeDocument/2006/relationships/image" Target="../media/image47.jpg"/><Relationship Id="rId9" Type="http://schemas.openxmlformats.org/officeDocument/2006/relationships/audio" Target="../media/audio1.wav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3" Type="http://schemas.openxmlformats.org/officeDocument/2006/relationships/image" Target="../media/image2.png"/><Relationship Id="rId7" Type="http://schemas.openxmlformats.org/officeDocument/2006/relationships/image" Target="../media/image5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jpg"/><Relationship Id="rId10" Type="http://schemas.openxmlformats.org/officeDocument/2006/relationships/audio" Target="../media/audio1.wav"/><Relationship Id="rId4" Type="http://schemas.openxmlformats.org/officeDocument/2006/relationships/image" Target="../media/image52.jpeg"/><Relationship Id="rId9" Type="http://schemas.openxmlformats.org/officeDocument/2006/relationships/image" Target="../media/image57.jp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2.png"/><Relationship Id="rId7" Type="http://schemas.openxmlformats.org/officeDocument/2006/relationships/image" Target="../media/image6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g"/><Relationship Id="rId10" Type="http://schemas.openxmlformats.org/officeDocument/2006/relationships/audio" Target="../media/audio1.wav"/><Relationship Id="rId4" Type="http://schemas.openxmlformats.org/officeDocument/2006/relationships/image" Target="../media/image58.jpeg"/><Relationship Id="rId9" Type="http://schemas.openxmlformats.org/officeDocument/2006/relationships/image" Target="../media/image6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3" Type="http://schemas.openxmlformats.org/officeDocument/2006/relationships/image" Target="../media/image2.png"/><Relationship Id="rId7" Type="http://schemas.openxmlformats.org/officeDocument/2006/relationships/image" Target="../media/image67.png"/><Relationship Id="rId12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jpg"/><Relationship Id="rId11" Type="http://schemas.openxmlformats.org/officeDocument/2006/relationships/image" Target="../media/image70.jpg"/><Relationship Id="rId5" Type="http://schemas.openxmlformats.org/officeDocument/2006/relationships/image" Target="../media/image65.svg"/><Relationship Id="rId10" Type="http://schemas.openxmlformats.org/officeDocument/2006/relationships/image" Target="../media/image25.jpg"/><Relationship Id="rId4" Type="http://schemas.openxmlformats.org/officeDocument/2006/relationships/image" Target="../media/image64.png"/><Relationship Id="rId9" Type="http://schemas.openxmlformats.org/officeDocument/2006/relationships/image" Target="../media/image69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3" Type="http://schemas.openxmlformats.org/officeDocument/2006/relationships/image" Target="../media/image2.png"/><Relationship Id="rId7" Type="http://schemas.openxmlformats.org/officeDocument/2006/relationships/image" Target="../media/image7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.jpg"/><Relationship Id="rId5" Type="http://schemas.openxmlformats.org/officeDocument/2006/relationships/image" Target="../media/image71.jpg"/><Relationship Id="rId4" Type="http://schemas.openxmlformats.org/officeDocument/2006/relationships/image" Target="../media/image1.png"/><Relationship Id="rId9" Type="http://schemas.openxmlformats.org/officeDocument/2006/relationships/audio" Target="../media/audio1.wav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9.png"/><Relationship Id="rId3" Type="http://schemas.openxmlformats.org/officeDocument/2006/relationships/image" Target="../media/image2.png"/><Relationship Id="rId7" Type="http://schemas.openxmlformats.org/officeDocument/2006/relationships/image" Target="../media/image78.sv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Relationship Id="rId9" Type="http://schemas.openxmlformats.org/officeDocument/2006/relationships/audio" Target="../media/audio1.wav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e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81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89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narHorz">
          <a:fgClr>
            <a:schemeClr val="bg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대학광장 &gt; 새소식 : 우송정보대학">
            <a:extLst>
              <a:ext uri="{FF2B5EF4-FFF2-40B4-BE49-F238E27FC236}">
                <a16:creationId xmlns:a16="http://schemas.microsoft.com/office/drawing/2014/main" id="{D066D9BF-32C1-4D11-985E-D3578E7A8E9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DA78EBCE-99F3-49B2-9FF1-54557883D5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17450"/>
            <a:ext cx="7936091" cy="2823099"/>
          </a:xfrm>
          <a:prstGeom prst="roundRect">
            <a:avLst>
              <a:gd name="adj" fmla="val 3562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2" name="Picture 8" descr="우송정보대학 - Home | Facebook">
            <a:extLst>
              <a:ext uri="{FF2B5EF4-FFF2-40B4-BE49-F238E27FC236}">
                <a16:creationId xmlns:a16="http://schemas.microsoft.com/office/drawing/2014/main" id="{F00FE3A3-0D1B-4445-8EF0-AD67942F8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58400" y="8161"/>
            <a:ext cx="2196507" cy="943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A4E4085A-D0B7-4017-B29C-21DC2DD6086D}"/>
              </a:ext>
            </a:extLst>
          </p:cNvPr>
          <p:cNvSpPr/>
          <p:nvPr/>
        </p:nvSpPr>
        <p:spPr>
          <a:xfrm>
            <a:off x="5641175" y="5576296"/>
            <a:ext cx="6550825" cy="128170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보건의료행정과</a:t>
            </a:r>
            <a:endParaRPr lang="en-US" altLang="ko-KR" sz="3600" b="1" dirty="0">
              <a:solidFill>
                <a:schemeClr val="accent1">
                  <a:lumMod val="50000"/>
                </a:schemeClr>
              </a:solidFill>
              <a:latin typeface="Bradley Hand ITC" panose="03070402050302030203" pitchFamily="66" charset="0"/>
            </a:endParaRPr>
          </a:p>
          <a:p>
            <a:pPr algn="ctr"/>
            <a:r>
              <a:rPr lang="en-US" altLang="ko-KR" sz="24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Department of Health &amp; Medical administration</a:t>
            </a:r>
            <a:endParaRPr lang="ko-KR" altLang="en-US" sz="2400" b="1" dirty="0">
              <a:solidFill>
                <a:schemeClr val="accent1">
                  <a:lumMod val="50000"/>
                </a:schemeClr>
              </a:solidFill>
              <a:latin typeface="Bradley Hand ITC" panose="03070402050302030203" pitchFamily="66" charset="0"/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4DAB0B79-6942-4B00-B35B-047B2148A4E6}"/>
              </a:ext>
            </a:extLst>
          </p:cNvPr>
          <p:cNvSpPr/>
          <p:nvPr/>
        </p:nvSpPr>
        <p:spPr>
          <a:xfrm>
            <a:off x="8034392" y="2032214"/>
            <a:ext cx="3464501" cy="3558847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2" name="그래픽 11" descr="표식">
            <a:extLst>
              <a:ext uri="{FF2B5EF4-FFF2-40B4-BE49-F238E27FC236}">
                <a16:creationId xmlns:a16="http://schemas.microsoft.com/office/drawing/2014/main" id="{2C8DF6B4-34A5-4756-97B7-2223F5724B5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280041" y="3120056"/>
            <a:ext cx="691583" cy="678944"/>
          </a:xfrm>
          <a:prstGeom prst="rect">
            <a:avLst/>
          </a:prstGeom>
        </p:spPr>
      </p:pic>
      <p:sp>
        <p:nvSpPr>
          <p:cNvPr id="13" name="사각형: 둥근 한쪽 모서리 12">
            <a:extLst>
              <a:ext uri="{FF2B5EF4-FFF2-40B4-BE49-F238E27FC236}">
                <a16:creationId xmlns:a16="http://schemas.microsoft.com/office/drawing/2014/main" id="{80371ACA-4027-4148-BF5C-131C28061E05}"/>
              </a:ext>
            </a:extLst>
          </p:cNvPr>
          <p:cNvSpPr/>
          <p:nvPr/>
        </p:nvSpPr>
        <p:spPr>
          <a:xfrm>
            <a:off x="9162577" y="2862272"/>
            <a:ext cx="1477714" cy="32206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>
                <a:solidFill>
                  <a:schemeClr val="tx1"/>
                </a:solidFill>
              </a:rPr>
              <a:t>대전의 중심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7AA2C26-5370-4CCF-9C1D-CE1DDF08F5B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56025" y="3607526"/>
            <a:ext cx="510258" cy="152400"/>
          </a:xfrm>
          <a:prstGeom prst="rect">
            <a:avLst/>
          </a:prstGeom>
        </p:spPr>
      </p:pic>
      <p:pic>
        <p:nvPicPr>
          <p:cNvPr id="6" name="그래픽 5" descr="컴퍼스">
            <a:extLst>
              <a:ext uri="{FF2B5EF4-FFF2-40B4-BE49-F238E27FC236}">
                <a16:creationId xmlns:a16="http://schemas.microsoft.com/office/drawing/2014/main" id="{88C6E97C-0326-4B0F-9B2C-C5F18633F25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p:blipFill>
        <p:spPr>
          <a:xfrm>
            <a:off x="5943600" y="3060841"/>
            <a:ext cx="738159" cy="738159"/>
          </a:xfrm>
          <a:prstGeom prst="rect">
            <a:avLst/>
          </a:prstGeom>
        </p:spPr>
      </p:pic>
      <p:sp>
        <p:nvSpPr>
          <p:cNvPr id="3" name="사각형: 둥근 한쪽 모서리 2">
            <a:extLst>
              <a:ext uri="{FF2B5EF4-FFF2-40B4-BE49-F238E27FC236}">
                <a16:creationId xmlns:a16="http://schemas.microsoft.com/office/drawing/2014/main" id="{CA30ED11-FB96-4F13-9B6C-C883DB5221A5}"/>
              </a:ext>
            </a:extLst>
          </p:cNvPr>
          <p:cNvSpPr/>
          <p:nvPr/>
        </p:nvSpPr>
        <p:spPr>
          <a:xfrm>
            <a:off x="557134" y="377955"/>
            <a:ext cx="3931739" cy="1076772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4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7620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11" name="las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Rot by="21600000">
                                      <p:cBhvr>
                                        <p:cTn id="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AutoShape 2" descr="대학광장 &gt; 새소식 : 우송정보대학">
            <a:extLst>
              <a:ext uri="{FF2B5EF4-FFF2-40B4-BE49-F238E27FC236}">
                <a16:creationId xmlns:a16="http://schemas.microsoft.com/office/drawing/2014/main" id="{D066D9BF-32C1-4D11-985E-D3578E7A8E9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dirty="0"/>
          </a:p>
        </p:txBody>
      </p:sp>
      <p:pic>
        <p:nvPicPr>
          <p:cNvPr id="1032" name="Picture 8" descr="우송정보대학 - Home | Facebook">
            <a:extLst>
              <a:ext uri="{FF2B5EF4-FFF2-40B4-BE49-F238E27FC236}">
                <a16:creationId xmlns:a16="http://schemas.microsoft.com/office/drawing/2014/main" id="{F00FE3A3-0D1B-4445-8EF0-AD67942F84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2922" y="8162"/>
            <a:ext cx="1701985" cy="439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id="{A4E4085A-D0B7-4017-B29C-21DC2DD6086D}"/>
              </a:ext>
            </a:extLst>
          </p:cNvPr>
          <p:cNvSpPr/>
          <p:nvPr/>
        </p:nvSpPr>
        <p:spPr>
          <a:xfrm>
            <a:off x="1800073" y="867150"/>
            <a:ext cx="8752849" cy="1281705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명품 </a:t>
            </a:r>
            <a:r>
              <a:rPr lang="en-US" altLang="ko-KR" sz="36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“</a:t>
            </a:r>
            <a:r>
              <a:rPr lang="ko-KR" altLang="en-US" sz="36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보건의료행정과</a:t>
            </a:r>
            <a:r>
              <a:rPr lang="en-US" altLang="ko-KR" sz="36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”</a:t>
            </a:r>
          </a:p>
          <a:p>
            <a:pPr algn="ctr"/>
            <a:r>
              <a:rPr lang="en-US" altLang="ko-KR" sz="2000" b="1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Department of Health &amp; Medical administration</a:t>
            </a:r>
            <a:endParaRPr lang="ko-KR" altLang="en-US" sz="2000" b="1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EC69605E-5E58-4990-905A-0ADC1D0058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06286" y="1951037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6" name="_x306638592" descr="EMB000011bc28c5">
            <a:extLst>
              <a:ext uri="{FF2B5EF4-FFF2-40B4-BE49-F238E27FC236}">
                <a16:creationId xmlns:a16="http://schemas.microsoft.com/office/drawing/2014/main" id="{E30CACAD-1594-4870-9D3B-3CF93242F5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4793" y="2829840"/>
            <a:ext cx="3619500" cy="3296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" name="_x306638520" descr="EMB000011bc28c6">
            <a:extLst>
              <a:ext uri="{FF2B5EF4-FFF2-40B4-BE49-F238E27FC236}">
                <a16:creationId xmlns:a16="http://schemas.microsoft.com/office/drawing/2014/main" id="{99ED8F6E-5E43-4B02-92A0-AA7933C121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648" y="3008434"/>
            <a:ext cx="6336792" cy="2852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90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6" name="laser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02" y="0"/>
            <a:ext cx="1797698" cy="5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4482DF4E-A3A6-4A67-B5C1-0CD2AD031E90}"/>
              </a:ext>
            </a:extLst>
          </p:cNvPr>
          <p:cNvSpPr/>
          <p:nvPr/>
        </p:nvSpPr>
        <p:spPr>
          <a:xfrm>
            <a:off x="0" y="553648"/>
            <a:ext cx="5409725" cy="143767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사각형: 둥근 한쪽 모서리 16">
            <a:extLst>
              <a:ext uri="{FF2B5EF4-FFF2-40B4-BE49-F238E27FC236}">
                <a16:creationId xmlns:a16="http://schemas.microsoft.com/office/drawing/2014/main" id="{6AE74C75-4CBC-4899-88E8-EC44D7ED0EC9}"/>
              </a:ext>
            </a:extLst>
          </p:cNvPr>
          <p:cNvSpPr/>
          <p:nvPr/>
        </p:nvSpPr>
        <p:spPr>
          <a:xfrm>
            <a:off x="311727" y="840627"/>
            <a:ext cx="5075224" cy="1033924"/>
          </a:xfrm>
          <a:prstGeom prst="round1Rect">
            <a:avLst>
              <a:gd name="adj" fmla="val 1785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b="1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보건의료행정과</a:t>
            </a:r>
          </a:p>
        </p:txBody>
      </p:sp>
      <p:sp>
        <p:nvSpPr>
          <p:cNvPr id="18" name="사각형: 둥근 한쪽 모서리 17">
            <a:extLst>
              <a:ext uri="{FF2B5EF4-FFF2-40B4-BE49-F238E27FC236}">
                <a16:creationId xmlns:a16="http://schemas.microsoft.com/office/drawing/2014/main" id="{D8B96788-09B5-496E-9A9F-B0E20B620302}"/>
              </a:ext>
            </a:extLst>
          </p:cNvPr>
          <p:cNvSpPr/>
          <p:nvPr/>
        </p:nvSpPr>
        <p:spPr>
          <a:xfrm>
            <a:off x="557134" y="377955"/>
            <a:ext cx="3160427" cy="92534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2050" name="Picture 2" descr="칠판 일러스트의 무료 벡터 클립 아트 | illustAC">
            <a:extLst>
              <a:ext uri="{FF2B5EF4-FFF2-40B4-BE49-F238E27FC236}">
                <a16:creationId xmlns:a16="http://schemas.microsoft.com/office/drawing/2014/main" id="{B0B294D5-EE5D-4E24-8748-F64EDF5F5C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4975" y="1742303"/>
            <a:ext cx="8782050" cy="3891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사각형: 둥근 한쪽 모서리 18">
            <a:extLst>
              <a:ext uri="{FF2B5EF4-FFF2-40B4-BE49-F238E27FC236}">
                <a16:creationId xmlns:a16="http://schemas.microsoft.com/office/drawing/2014/main" id="{2B3BE1A5-CD64-4B21-8397-DD75E8D96B0A}"/>
              </a:ext>
            </a:extLst>
          </p:cNvPr>
          <p:cNvSpPr/>
          <p:nvPr/>
        </p:nvSpPr>
        <p:spPr>
          <a:xfrm>
            <a:off x="2067939" y="1970564"/>
            <a:ext cx="8056121" cy="2967276"/>
          </a:xfrm>
          <a:prstGeom prst="round1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인류가 존재하는 한 마지막까지 남아 있을 직업은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?</a:t>
            </a:r>
          </a:p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보건의료분야 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100%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취업 목표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!!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 </a:t>
            </a:r>
            <a:endParaRPr lang="en-US" altLang="ko-KR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한컴 고딕" panose="02000500000000000000" pitchFamily="2" charset="-127"/>
              <a:ea typeface="한컴 고딕" panose="02000500000000000000" pitchFamily="2" charset="-127"/>
            </a:endParaRPr>
          </a:p>
          <a:p>
            <a:pPr algn="ctr">
              <a:lnSpc>
                <a:spcPct val="150000"/>
              </a:lnSpc>
            </a:pP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4</a:t>
            </a: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차 혁명시대 대응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!!</a:t>
            </a:r>
          </a:p>
          <a:p>
            <a:pPr algn="ctr">
              <a:lnSpc>
                <a:spcPct val="150000"/>
              </a:lnSpc>
            </a:pPr>
            <a:r>
              <a:rPr lang="ko-KR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융복합형 보건의료행정 전문가 양성</a:t>
            </a:r>
            <a:r>
              <a:rPr lang="en-US" altLang="ko-KR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!!</a:t>
            </a:r>
            <a:endParaRPr lang="ko-KR" altLang="en-US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D822BD4-DD0A-4E0D-9295-CC952B4292B6}"/>
              </a:ext>
            </a:extLst>
          </p:cNvPr>
          <p:cNvSpPr/>
          <p:nvPr/>
        </p:nvSpPr>
        <p:spPr>
          <a:xfrm>
            <a:off x="3440625" y="6220047"/>
            <a:ext cx="8751376" cy="6379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보건의료행정과  </a:t>
            </a:r>
            <a:r>
              <a:rPr lang="en-US" altLang="ko-KR" sz="24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Department of Health &amp; Medical administration</a:t>
            </a:r>
            <a:endParaRPr lang="ko-KR" altLang="en-US" sz="2400" b="1" dirty="0">
              <a:solidFill>
                <a:schemeClr val="accent1">
                  <a:lumMod val="50000"/>
                </a:schemeClr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030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02" y="0"/>
            <a:ext cx="1797698" cy="5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4482DF4E-A3A6-4A67-B5C1-0CD2AD031E90}"/>
              </a:ext>
            </a:extLst>
          </p:cNvPr>
          <p:cNvSpPr/>
          <p:nvPr/>
        </p:nvSpPr>
        <p:spPr>
          <a:xfrm>
            <a:off x="0" y="553648"/>
            <a:ext cx="5409725" cy="143767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4A0A08E9-4249-46A9-BC1B-179215D40C33}"/>
              </a:ext>
            </a:extLst>
          </p:cNvPr>
          <p:cNvSpPr/>
          <p:nvPr/>
        </p:nvSpPr>
        <p:spPr>
          <a:xfrm>
            <a:off x="492967" y="386608"/>
            <a:ext cx="11215396" cy="19825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200000"/>
              </a:lnSpc>
            </a:pPr>
            <a:r>
              <a:rPr lang="ko-KR" altLang="en-US" sz="3200" b="1" kern="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학생 및 교수 현황</a:t>
            </a:r>
            <a:endParaRPr lang="ko-KR" altLang="en-US" sz="3200" kern="0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학생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 1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학년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2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학년   </a:t>
            </a:r>
            <a:endParaRPr lang="ko-KR" altLang="en-US" sz="2000" kern="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교수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전임교수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외래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겸임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교수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총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endParaRPr lang="ko-KR" altLang="en-US" sz="2000" kern="0" spc="0" dirty="0">
              <a:solidFill>
                <a:srgbClr val="000000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B44290A8-2950-4C78-BA22-E84B971021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2954578"/>
              </p:ext>
            </p:extLst>
          </p:nvPr>
        </p:nvGraphicFramePr>
        <p:xfrm>
          <a:off x="492967" y="2455451"/>
          <a:ext cx="11206065" cy="4054722"/>
        </p:xfrm>
        <a:graphic>
          <a:graphicData uri="http://schemas.openxmlformats.org/drawingml/2006/table">
            <a:tbl>
              <a:tblPr/>
              <a:tblGrid>
                <a:gridCol w="2654802">
                  <a:extLst>
                    <a:ext uri="{9D8B030D-6E8A-4147-A177-3AD203B41FA5}">
                      <a16:colId xmlns:a16="http://schemas.microsoft.com/office/drawing/2014/main" val="664448659"/>
                    </a:ext>
                  </a:extLst>
                </a:gridCol>
                <a:gridCol w="2898468">
                  <a:extLst>
                    <a:ext uri="{9D8B030D-6E8A-4147-A177-3AD203B41FA5}">
                      <a16:colId xmlns:a16="http://schemas.microsoft.com/office/drawing/2014/main" val="1618805569"/>
                    </a:ext>
                  </a:extLst>
                </a:gridCol>
                <a:gridCol w="2808514">
                  <a:extLst>
                    <a:ext uri="{9D8B030D-6E8A-4147-A177-3AD203B41FA5}">
                      <a16:colId xmlns:a16="http://schemas.microsoft.com/office/drawing/2014/main" val="572804947"/>
                    </a:ext>
                  </a:extLst>
                </a:gridCol>
                <a:gridCol w="2844281">
                  <a:extLst>
                    <a:ext uri="{9D8B030D-6E8A-4147-A177-3AD203B41FA5}">
                      <a16:colId xmlns:a16="http://schemas.microsoft.com/office/drawing/2014/main" val="3376549366"/>
                    </a:ext>
                  </a:extLst>
                </a:gridCol>
              </a:tblGrid>
              <a:tr h="2958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구분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성   명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담당  교과목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연구실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1078292"/>
                  </a:ext>
                </a:extLst>
              </a:tr>
              <a:tr h="3446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학과장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 영 수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공중보건학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E2  309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87749801"/>
                  </a:ext>
                </a:extLst>
              </a:tr>
              <a:tr h="55930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전임교수</a:t>
                      </a: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양 진 기</a:t>
                      </a: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의학용어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병리학</a:t>
                      </a:r>
                      <a:r>
                        <a:rPr lang="en-US" altLang="ko-KR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, </a:t>
                      </a: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의료질관리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E2 303-1</a:t>
                      </a: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76898696"/>
                  </a:ext>
                </a:extLst>
              </a:tr>
              <a:tr h="36387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초빙교수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 기 태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병원조직인사관리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E2  308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2412474"/>
                  </a:ext>
                </a:extLst>
              </a:tr>
              <a:tr h="3357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외국인교수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Robert Phillip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의료영어회화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E2 508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75767251"/>
                  </a:ext>
                </a:extLst>
              </a:tr>
              <a:tr h="35832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겸임교수</a:t>
                      </a: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박 정숙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국민건강보험론</a:t>
                      </a: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5995136"/>
                  </a:ext>
                </a:extLst>
              </a:tr>
              <a:tr h="380360">
                <a:tc rowSpan="4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외래교수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신 재 순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보건의료정보분석실습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9693484"/>
                  </a:ext>
                </a:extLst>
              </a:tr>
              <a:tr h="3640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송 문 주</a:t>
                      </a: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보건의료정보관리학</a:t>
                      </a: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8206125"/>
                  </a:ext>
                </a:extLst>
              </a:tr>
              <a:tr h="4351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오 웅 영</a:t>
                      </a: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의학용여</a:t>
                      </a: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8049929"/>
                  </a:ext>
                </a:extLst>
              </a:tr>
              <a:tr h="5593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6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  승  진</a:t>
                      </a:r>
                      <a:endParaRPr lang="ko-KR" altLang="en-US" sz="16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전산학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42766239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E8A3C389-AFC0-4FEF-83E8-92EC4AF8E5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8113" y="1825625"/>
            <a:ext cx="1021773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26797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02" y="0"/>
            <a:ext cx="1797698" cy="5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4482DF4E-A3A6-4A67-B5C1-0CD2AD031E90}"/>
              </a:ext>
            </a:extLst>
          </p:cNvPr>
          <p:cNvSpPr/>
          <p:nvPr/>
        </p:nvSpPr>
        <p:spPr>
          <a:xfrm>
            <a:off x="0" y="553648"/>
            <a:ext cx="5409725" cy="143767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solidFill>
                <a:schemeClr val="accent1"/>
              </a:solidFill>
            </a:endParaRPr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id="{4A0A08E9-4249-46A9-BC1B-179215D40C33}"/>
              </a:ext>
            </a:extLst>
          </p:cNvPr>
          <p:cNvSpPr/>
          <p:nvPr/>
        </p:nvSpPr>
        <p:spPr>
          <a:xfrm>
            <a:off x="578498" y="424194"/>
            <a:ext cx="11120534" cy="198253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200000"/>
              </a:lnSpc>
            </a:pPr>
            <a:r>
              <a:rPr lang="ko-KR" altLang="en-US" sz="3200" b="1" kern="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학생 및 교수 현황</a:t>
            </a:r>
            <a:endParaRPr lang="ko-KR" altLang="en-US" sz="3200" kern="0" dirty="0">
              <a:solidFill>
                <a:srgbClr val="0070C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학생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 1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학년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2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학년   </a:t>
            </a:r>
            <a:endParaRPr lang="ko-KR" altLang="en-US" sz="2000" kern="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160000"/>
              </a:lnSpc>
            </a:pP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교수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전임교수 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외래 교수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총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14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endParaRPr lang="ko-KR" altLang="en-US" sz="2000" kern="0" spc="0" dirty="0">
              <a:solidFill>
                <a:srgbClr val="000000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B44290A8-2950-4C78-BA22-E84B9710213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9735698"/>
              </p:ext>
            </p:extLst>
          </p:nvPr>
        </p:nvGraphicFramePr>
        <p:xfrm>
          <a:off x="578498" y="2530622"/>
          <a:ext cx="11120534" cy="3689277"/>
        </p:xfrm>
        <a:graphic>
          <a:graphicData uri="http://schemas.openxmlformats.org/drawingml/2006/table">
            <a:tbl>
              <a:tblPr/>
              <a:tblGrid>
                <a:gridCol w="2634539">
                  <a:extLst>
                    <a:ext uri="{9D8B030D-6E8A-4147-A177-3AD203B41FA5}">
                      <a16:colId xmlns:a16="http://schemas.microsoft.com/office/drawing/2014/main" val="664448659"/>
                    </a:ext>
                  </a:extLst>
                </a:gridCol>
                <a:gridCol w="2876345">
                  <a:extLst>
                    <a:ext uri="{9D8B030D-6E8A-4147-A177-3AD203B41FA5}">
                      <a16:colId xmlns:a16="http://schemas.microsoft.com/office/drawing/2014/main" val="1618805569"/>
                    </a:ext>
                  </a:extLst>
                </a:gridCol>
                <a:gridCol w="2787078">
                  <a:extLst>
                    <a:ext uri="{9D8B030D-6E8A-4147-A177-3AD203B41FA5}">
                      <a16:colId xmlns:a16="http://schemas.microsoft.com/office/drawing/2014/main" val="572804947"/>
                    </a:ext>
                  </a:extLst>
                </a:gridCol>
                <a:gridCol w="2822572">
                  <a:extLst>
                    <a:ext uri="{9D8B030D-6E8A-4147-A177-3AD203B41FA5}">
                      <a16:colId xmlns:a16="http://schemas.microsoft.com/office/drawing/2014/main" val="3376549366"/>
                    </a:ext>
                  </a:extLst>
                </a:gridCol>
              </a:tblGrid>
              <a:tr h="4601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구분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성   명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담당  교과목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연구실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11078292"/>
                  </a:ext>
                </a:extLst>
              </a:tr>
              <a:tr h="488165">
                <a:tc rowSpan="5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외래교수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김 진 석 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병원마케팅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en-US" sz="18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9693484"/>
                  </a:ext>
                </a:extLst>
              </a:tr>
              <a:tr h="5937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 주 현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병원코디네이터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8206125"/>
                  </a:ext>
                </a:extLst>
              </a:tr>
              <a:tr h="4875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손 민 희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건강보험심사청구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218049929"/>
                  </a:ext>
                </a:extLst>
              </a:tr>
              <a:tr h="51123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장 주 동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의료질관리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762107"/>
                  </a:ext>
                </a:extLst>
              </a:tr>
              <a:tr h="52580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조 정 훈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병원마케팅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-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4427625"/>
                  </a:ext>
                </a:extLst>
              </a:tr>
              <a:tr h="62268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행정조교</a:t>
                      </a:r>
                      <a:endParaRPr lang="ko-KR" altLang="en-US" sz="1800" kern="0" spc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kern="0" spc="0" dirty="0" err="1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이햇빛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행정업무</a:t>
                      </a:r>
                      <a:endParaRPr lang="ko-KR" alt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kern="0" spc="0" dirty="0">
                          <a:solidFill>
                            <a:srgbClr val="000000"/>
                          </a:solidFill>
                          <a:effectLst/>
                          <a:latin typeface="HY견고딕" panose="02030600000101010101" pitchFamily="18" charset="-127"/>
                          <a:ea typeface="HY견고딕" panose="02030600000101010101" pitchFamily="18" charset="-127"/>
                        </a:rPr>
                        <a:t>E2 303</a:t>
                      </a:r>
                      <a:endParaRPr lang="en-US" sz="1800" kern="0" spc="0" dirty="0">
                        <a:solidFill>
                          <a:srgbClr val="000000"/>
                        </a:solidFill>
                        <a:effectLst/>
                        <a:latin typeface="HY견고딕" panose="02030600000101010101" pitchFamily="18" charset="-127"/>
                        <a:ea typeface="HY견고딕" panose="02030600000101010101" pitchFamily="18" charset="-127"/>
                      </a:endParaRPr>
                    </a:p>
                  </a:txBody>
                  <a:tcPr marL="60893" marR="60893" marT="16835" marB="16835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8450392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id="{E8A3C389-AFC0-4FEF-83E8-92EC4AF8E5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78113" y="1825625"/>
            <a:ext cx="1021773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74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02" y="0"/>
            <a:ext cx="1797698" cy="5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4482DF4E-A3A6-4A67-B5C1-0CD2AD031E90}"/>
              </a:ext>
            </a:extLst>
          </p:cNvPr>
          <p:cNvSpPr/>
          <p:nvPr/>
        </p:nvSpPr>
        <p:spPr>
          <a:xfrm>
            <a:off x="0" y="553648"/>
            <a:ext cx="5409725" cy="143767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사각형: 둥근 한쪽 모서리 17">
            <a:extLst>
              <a:ext uri="{FF2B5EF4-FFF2-40B4-BE49-F238E27FC236}">
                <a16:creationId xmlns:a16="http://schemas.microsoft.com/office/drawing/2014/main" id="{D8B96788-09B5-496E-9A9F-B0E20B620302}"/>
              </a:ext>
            </a:extLst>
          </p:cNvPr>
          <p:cNvSpPr/>
          <p:nvPr/>
        </p:nvSpPr>
        <p:spPr>
          <a:xfrm>
            <a:off x="-86679" y="-209781"/>
            <a:ext cx="3160427" cy="92534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53FD48F-6D19-48C0-AB74-565633100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813453-7050-4AFD-B2A2-04C0EFFB4C2E}"/>
              </a:ext>
            </a:extLst>
          </p:cNvPr>
          <p:cNvSpPr txBox="1"/>
          <p:nvPr/>
        </p:nvSpPr>
        <p:spPr>
          <a:xfrm>
            <a:off x="2850203" y="525075"/>
            <a:ext cx="5431667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보건의료행정과  연혁</a:t>
            </a: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C8B18578-1C95-4B1D-A926-1359BB4A243C}"/>
              </a:ext>
            </a:extLst>
          </p:cNvPr>
          <p:cNvSpPr/>
          <p:nvPr/>
        </p:nvSpPr>
        <p:spPr>
          <a:xfrm>
            <a:off x="630935" y="1272486"/>
            <a:ext cx="10991089" cy="49064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200000"/>
              </a:lnSpc>
            </a:pP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1. 2004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우송공업대학 의료복지계열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병원행정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보건위생 전공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150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 </a:t>
            </a:r>
            <a:endParaRPr lang="ko-KR" altLang="en-US" sz="2000" kern="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2. 2007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우송정보대학 병원행정과 총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120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 </a:t>
            </a:r>
            <a:endParaRPr lang="ko-KR" altLang="en-US" sz="2000" kern="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3. 2008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우송정보대학 병원행정과 총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80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endParaRPr lang="ko-KR" altLang="en-US" sz="2000" kern="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4. 2010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우송정보대학 병원행정과 총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90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취업분야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병원행정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원무과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분야로 특화</a:t>
            </a:r>
            <a:endParaRPr lang="ko-KR" altLang="en-US" sz="2000" kern="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/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5. 2021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우송정보대학 </a:t>
            </a:r>
            <a:r>
              <a:rPr lang="ko-KR" altLang="en-US" sz="2000" b="1" kern="0" dirty="0">
                <a:solidFill>
                  <a:srgbClr val="CC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보건의료행정과</a:t>
            </a:r>
            <a:r>
              <a:rPr lang="ko-KR" altLang="en-US" sz="2000" b="1" kern="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80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endParaRPr lang="en-US" altLang="ko-KR" sz="2000" b="1" kern="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/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               </a:t>
            </a:r>
            <a:r>
              <a:rPr lang="ko-KR" altLang="en-US" sz="2000" b="1" kern="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취업분야 </a:t>
            </a:r>
            <a:r>
              <a:rPr lang="en-US" altLang="ko-KR" sz="2000" b="1" kern="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z="2000" b="1" kern="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보건행정</a:t>
            </a:r>
            <a:r>
              <a:rPr lang="en-US" altLang="ko-KR" sz="2000" b="1" kern="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b="1" kern="0" dirty="0" err="1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보건직</a:t>
            </a:r>
            <a:r>
              <a:rPr lang="ko-KR" altLang="en-US" sz="2000" b="1" kern="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공무원 및 공공기관</a:t>
            </a:r>
            <a:r>
              <a:rPr lang="en-US" altLang="ko-KR" sz="2000" b="1" kern="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 + </a:t>
            </a:r>
            <a:r>
              <a:rPr lang="ko-KR" altLang="en-US" sz="2000" b="1" kern="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병원행정</a:t>
            </a:r>
            <a:r>
              <a:rPr lang="en-US" altLang="ko-KR" sz="2000" b="1" kern="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000" b="1" kern="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원무</a:t>
            </a:r>
            <a:r>
              <a:rPr lang="en-US" altLang="ko-KR" sz="2000" b="1" kern="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000" b="1" kern="0" dirty="0">
                <a:solidFill>
                  <a:srgbClr val="00B05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분야로 확대</a:t>
            </a:r>
            <a:endParaRPr lang="en-US" altLang="ko-KR" sz="2000" b="1" kern="0" dirty="0">
              <a:solidFill>
                <a:srgbClr val="00B05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6. 2022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우송정보대학 </a:t>
            </a:r>
            <a:r>
              <a:rPr lang="ko-KR" altLang="en-US" sz="2000" b="1" kern="0" dirty="0">
                <a:solidFill>
                  <a:srgbClr val="CC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보건의료행정과</a:t>
            </a:r>
            <a:r>
              <a:rPr lang="ko-KR" altLang="en-US" sz="2000" b="1" kern="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40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endParaRPr lang="en-US" altLang="ko-KR" sz="2000" b="1" kern="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just" fontAlgn="base">
              <a:lnSpc>
                <a:spcPct val="200000"/>
              </a:lnSpc>
            </a:pP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7. 2023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(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간호조무사반 개설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</a:p>
          <a:p>
            <a:pPr algn="just" fontAlgn="base">
              <a:lnSpc>
                <a:spcPct val="200000"/>
              </a:lnSpc>
            </a:pP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8. 2024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년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우송정보대학 </a:t>
            </a:r>
            <a:r>
              <a:rPr lang="ko-KR" altLang="en-US" sz="2000" b="1" kern="0" dirty="0">
                <a:solidFill>
                  <a:srgbClr val="CC00FF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보건의료행정과</a:t>
            </a:r>
            <a:r>
              <a:rPr lang="ko-KR" altLang="en-US" sz="2000" b="1" kern="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총 </a:t>
            </a:r>
            <a:r>
              <a:rPr lang="en-US" altLang="ko-KR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50</a:t>
            </a:r>
            <a:r>
              <a:rPr lang="ko-KR" altLang="en-US" sz="20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명</a:t>
            </a:r>
            <a:endParaRPr lang="ko-KR" altLang="en-US" sz="2000" kern="0" spc="0" dirty="0">
              <a:solidFill>
                <a:srgbClr val="00B050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99245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02" y="0"/>
            <a:ext cx="1797698" cy="5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4482DF4E-A3A6-4A67-B5C1-0CD2AD031E90}"/>
              </a:ext>
            </a:extLst>
          </p:cNvPr>
          <p:cNvSpPr/>
          <p:nvPr/>
        </p:nvSpPr>
        <p:spPr>
          <a:xfrm>
            <a:off x="0" y="553648"/>
            <a:ext cx="5409725" cy="143767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사각형: 둥근 한쪽 모서리 17">
            <a:extLst>
              <a:ext uri="{FF2B5EF4-FFF2-40B4-BE49-F238E27FC236}">
                <a16:creationId xmlns:a16="http://schemas.microsoft.com/office/drawing/2014/main" id="{D8B96788-09B5-496E-9A9F-B0E20B620302}"/>
              </a:ext>
            </a:extLst>
          </p:cNvPr>
          <p:cNvSpPr/>
          <p:nvPr/>
        </p:nvSpPr>
        <p:spPr>
          <a:xfrm>
            <a:off x="-86679" y="-209781"/>
            <a:ext cx="3160427" cy="92534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ED822BD4-DD0A-4E0D-9295-CC952B4292B6}"/>
              </a:ext>
            </a:extLst>
          </p:cNvPr>
          <p:cNvSpPr/>
          <p:nvPr/>
        </p:nvSpPr>
        <p:spPr>
          <a:xfrm>
            <a:off x="3440625" y="6220047"/>
            <a:ext cx="8751376" cy="6379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보건의료행정과  </a:t>
            </a:r>
            <a:r>
              <a:rPr lang="en-US" altLang="ko-KR" sz="24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Department of Health &amp; Medical administration</a:t>
            </a:r>
            <a:endParaRPr lang="ko-KR" altLang="en-US" sz="2400" b="1" dirty="0">
              <a:solidFill>
                <a:schemeClr val="accent1">
                  <a:lumMod val="50000"/>
                </a:schemeClr>
              </a:solidFill>
              <a:latin typeface="Bradley Hand ITC" panose="03070402050302030203" pitchFamily="66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53FD48F-6D19-48C0-AB74-565633100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627755328" descr="EMB000011bc28c8">
            <a:extLst>
              <a:ext uri="{FF2B5EF4-FFF2-40B4-BE49-F238E27FC236}">
                <a16:creationId xmlns:a16="http://schemas.microsoft.com/office/drawing/2014/main" id="{1ABBF5D6-B763-4B31-B866-AB46D7E8101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845" y="976959"/>
            <a:ext cx="11262049" cy="57297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E813453-7050-4AFD-B2A2-04C0EFFB4C2E}"/>
              </a:ext>
            </a:extLst>
          </p:cNvPr>
          <p:cNvSpPr txBox="1"/>
          <p:nvPr/>
        </p:nvSpPr>
        <p:spPr>
          <a:xfrm>
            <a:off x="3077851" y="165314"/>
            <a:ext cx="5431667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>
                <a:latin typeface="HY견고딕" panose="02030600000101010101" pitchFamily="18" charset="-127"/>
                <a:ea typeface="HY견고딕" panose="02030600000101010101" pitchFamily="18" charset="-127"/>
              </a:rPr>
              <a:t>교육 목표</a:t>
            </a:r>
            <a:endParaRPr lang="ko-KR" altLang="en-US" sz="3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17112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02" y="0"/>
            <a:ext cx="1797698" cy="5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4482DF4E-A3A6-4A67-B5C1-0CD2AD031E90}"/>
              </a:ext>
            </a:extLst>
          </p:cNvPr>
          <p:cNvSpPr/>
          <p:nvPr/>
        </p:nvSpPr>
        <p:spPr>
          <a:xfrm>
            <a:off x="0" y="553648"/>
            <a:ext cx="5409725" cy="143767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53FD48F-6D19-48C0-AB74-565633100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813453-7050-4AFD-B2A2-04C0EFFB4C2E}"/>
              </a:ext>
            </a:extLst>
          </p:cNvPr>
          <p:cNvSpPr txBox="1"/>
          <p:nvPr/>
        </p:nvSpPr>
        <p:spPr>
          <a:xfrm>
            <a:off x="1370349" y="165314"/>
            <a:ext cx="9023953" cy="6463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solidFill>
                  <a:srgbClr val="0070C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학과 특성화 현황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FD59DB88-37AC-4FD3-8F54-7F46A529E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192" y="140249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77F042E2-F65F-4D52-BB1C-DC4E0686B86A}"/>
              </a:ext>
            </a:extLst>
          </p:cNvPr>
          <p:cNvSpPr/>
          <p:nvPr/>
        </p:nvSpPr>
        <p:spPr>
          <a:xfrm>
            <a:off x="1382940" y="853126"/>
            <a:ext cx="9023953" cy="1437317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marL="457200" indent="-457200" algn="just" fontAlgn="base">
              <a:lnSpc>
                <a:spcPct val="200000"/>
              </a:lnSpc>
              <a:buAutoNum type="arabicPeriod"/>
            </a:pPr>
            <a:r>
              <a:rPr lang="ko-KR" altLang="en-US" sz="24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의료</a:t>
            </a:r>
            <a:r>
              <a:rPr lang="en-US" altLang="ko-KR" sz="24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병원</a:t>
            </a:r>
            <a:r>
              <a:rPr lang="en-US" altLang="ko-KR" sz="24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r>
              <a:rPr lang="ko-KR" altLang="en-US" sz="24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행정 </a:t>
            </a:r>
            <a:r>
              <a:rPr lang="en-US" altLang="ko-KR" sz="24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+ </a:t>
            </a:r>
            <a:r>
              <a:rPr lang="ko-KR" altLang="en-US" sz="2400" b="1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임상 분야의 융복합형 전문가 양성</a:t>
            </a:r>
            <a:endParaRPr lang="en-US" altLang="ko-KR" sz="2400" b="1" kern="0" dirty="0">
              <a:solidFill>
                <a:srgbClr val="000000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marL="457200" indent="-457200" algn="just" fontAlgn="base">
              <a:lnSpc>
                <a:spcPct val="200000"/>
              </a:lnSpc>
              <a:buAutoNum type="arabicPeriod"/>
            </a:pPr>
            <a:r>
              <a:rPr lang="ko-KR" altLang="en-US" sz="2400" b="1" kern="0" spc="0" dirty="0">
                <a:solidFill>
                  <a:srgbClr val="000000"/>
                </a:solidFill>
                <a:effectLst/>
                <a:latin typeface="HY견고딕" panose="02030600000101010101" pitchFamily="18" charset="-127"/>
                <a:ea typeface="HY견고딕" panose="02030600000101010101" pitchFamily="18" charset="-127"/>
              </a:rPr>
              <a:t>다양한 벤치마킹을 통한 우수 교육과정 운영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5463845-6AA6-4991-BD82-01EF31E07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4969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6145" name="_x632205744" descr="EMB000011bc28cb">
            <a:extLst>
              <a:ext uri="{FF2B5EF4-FFF2-40B4-BE49-F238E27FC236}">
                <a16:creationId xmlns:a16="http://schemas.microsoft.com/office/drawing/2014/main" id="{03006C90-659C-4E65-92E6-DC77C697D1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933" y="2930587"/>
            <a:ext cx="6456783" cy="3515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0225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02" y="0"/>
            <a:ext cx="1797698" cy="5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4482DF4E-A3A6-4A67-B5C1-0CD2AD031E90}"/>
              </a:ext>
            </a:extLst>
          </p:cNvPr>
          <p:cNvSpPr/>
          <p:nvPr/>
        </p:nvSpPr>
        <p:spPr>
          <a:xfrm>
            <a:off x="0" y="553648"/>
            <a:ext cx="5409725" cy="143767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53FD48F-6D19-48C0-AB74-565633100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813453-7050-4AFD-B2A2-04C0EFFB4C2E}"/>
              </a:ext>
            </a:extLst>
          </p:cNvPr>
          <p:cNvSpPr txBox="1"/>
          <p:nvPr/>
        </p:nvSpPr>
        <p:spPr>
          <a:xfrm>
            <a:off x="3077851" y="165314"/>
            <a:ext cx="5982173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학과 지속가능 성장 전략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FD59DB88-37AC-4FD3-8F54-7F46A529E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192" y="140249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5463845-6AA6-4991-BD82-01EF31E07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4969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E120FD1-7BBE-4D41-AB3E-C578397CB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409748" y="938941"/>
            <a:ext cx="1886295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69" name="_x632204664" descr="EMB000011bc28cc">
            <a:extLst>
              <a:ext uri="{FF2B5EF4-FFF2-40B4-BE49-F238E27FC236}">
                <a16:creationId xmlns:a16="http://schemas.microsoft.com/office/drawing/2014/main" id="{782E3E1D-515F-4D47-9170-EE88B0D7E8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196" y="976959"/>
            <a:ext cx="10487608" cy="5414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6369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838200" y="1164324"/>
            <a:ext cx="10515600" cy="2387600"/>
          </a:xfrm>
        </p:spPr>
        <p:txBody>
          <a:bodyPr rtlCol="0" anchor="ctr" anchorCtr="0">
            <a:normAutofit/>
          </a:bodyPr>
          <a:lstStyle/>
          <a:p>
            <a:r>
              <a:rPr lang="en-US" altLang="ko-KR" sz="4800" dirty="0">
                <a:solidFill>
                  <a:schemeClr val="bg1"/>
                </a:solidFill>
              </a:rPr>
              <a:t>PowerPoint </a:t>
            </a:r>
            <a:r>
              <a:rPr lang="ko-KR" altLang="en-US" sz="4800" dirty="0">
                <a:solidFill>
                  <a:schemeClr val="bg1"/>
                </a:solidFill>
              </a:rPr>
              <a:t>시작</a:t>
            </a:r>
          </a:p>
        </p:txBody>
      </p:sp>
      <p:sp>
        <p:nvSpPr>
          <p:cNvPr id="3" name="부제 2"/>
          <p:cNvSpPr>
            <a:spLocks noGrp="1"/>
          </p:cNvSpPr>
          <p:nvPr>
            <p:ph type="subTitle" idx="4294967295"/>
          </p:nvPr>
        </p:nvSpPr>
        <p:spPr>
          <a:xfrm>
            <a:off x="855620" y="2933105"/>
            <a:ext cx="9582736" cy="1137793"/>
          </a:xfrm>
        </p:spPr>
        <p:txBody>
          <a:bodyPr rtlCol="0">
            <a:normAutofit/>
          </a:bodyPr>
          <a:lstStyle/>
          <a:p>
            <a:pPr marL="0" indent="0" rtl="0">
              <a:buNone/>
            </a:pPr>
            <a:r>
              <a:rPr lang="ko-KR" altLang="en-US" sz="2400" dirty="0">
                <a:solidFill>
                  <a:schemeClr val="bg1"/>
                </a:solidFill>
              </a:rPr>
              <a:t>보다 간편한 작업을 위한 </a:t>
            </a:r>
            <a:r>
              <a:rPr lang="en-US" altLang="ko-KR" sz="2400" dirty="0">
                <a:solidFill>
                  <a:schemeClr val="bg1"/>
                </a:solidFill>
              </a:rPr>
              <a:t>5</a:t>
            </a:r>
            <a:r>
              <a:rPr lang="ko-KR" altLang="en-US" sz="2400" dirty="0">
                <a:solidFill>
                  <a:schemeClr val="bg1"/>
                </a:solidFill>
              </a:rPr>
              <a:t>가지 팁</a:t>
            </a:r>
          </a:p>
        </p:txBody>
      </p:sp>
      <p:pic>
        <p:nvPicPr>
          <p:cNvPr id="4" name="그림 3" descr="PowerPoint 로고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>
            <a:off x="907283" y="5209538"/>
            <a:ext cx="2474189" cy="822960"/>
          </a:xfrm>
          <a:prstGeom prst="rect">
            <a:avLst/>
          </a:prstGeom>
        </p:spPr>
      </p:pic>
      <p:pic>
        <p:nvPicPr>
          <p:cNvPr id="5" name="_x632205888" descr="EMB000011bc28cd">
            <a:extLst>
              <a:ext uri="{FF2B5EF4-FFF2-40B4-BE49-F238E27FC236}">
                <a16:creationId xmlns:a16="http://schemas.microsoft.com/office/drawing/2014/main" id="{46D971E1-2D3D-455D-81E8-07CC984E52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1" y="1073788"/>
            <a:ext cx="11000232" cy="5153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A6F97631-93F3-4E48-ABBE-2B96CC7BDA44}"/>
              </a:ext>
            </a:extLst>
          </p:cNvPr>
          <p:cNvSpPr/>
          <p:nvPr/>
        </p:nvSpPr>
        <p:spPr>
          <a:xfrm>
            <a:off x="5454964" y="1563504"/>
            <a:ext cx="4689563" cy="323474"/>
          </a:xfrm>
          <a:prstGeom prst="rect">
            <a:avLst/>
          </a:prstGeom>
          <a:solidFill>
            <a:srgbClr val="D24726"/>
          </a:solidFill>
          <a:ln>
            <a:solidFill>
              <a:srgbClr val="D247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1</a:t>
            </a:r>
            <a:r>
              <a:rPr lang="ko-KR" altLang="en-US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인 월 </a:t>
            </a:r>
            <a:r>
              <a:rPr lang="en-US" altLang="ko-KR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: 10</a:t>
            </a:r>
            <a:r>
              <a:rPr lang="ko-KR" altLang="en-US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만원 </a:t>
            </a:r>
            <a:r>
              <a:rPr lang="en-US" altLang="ko-KR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x 12 = 120</a:t>
            </a:r>
            <a:r>
              <a:rPr lang="ko-KR" altLang="en-US" sz="2200" dirty="0">
                <a:latin typeface="HY견고딕" panose="02030600000101010101" pitchFamily="18" charset="-127"/>
                <a:ea typeface="HY견고딕" panose="02030600000101010101" pitchFamily="18" charset="-127"/>
              </a:rPr>
              <a:t>만원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BF2D242-7FE7-49AB-BAA6-1F38865CEA17}"/>
              </a:ext>
            </a:extLst>
          </p:cNvPr>
          <p:cNvSpPr txBox="1"/>
          <p:nvPr/>
        </p:nvSpPr>
        <p:spPr>
          <a:xfrm>
            <a:off x="2840107" y="403271"/>
            <a:ext cx="5982173" cy="584775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200" dirty="0">
                <a:latin typeface="HY견고딕" panose="02030600000101010101" pitchFamily="18" charset="-127"/>
                <a:ea typeface="HY견고딕" panose="02030600000101010101" pitchFamily="18" charset="-127"/>
              </a:rPr>
              <a:t>학과 성장 동력</a:t>
            </a:r>
          </a:p>
        </p:txBody>
      </p:sp>
    </p:spTree>
    <p:extLst>
      <p:ext uri="{BB962C8B-B14F-4D97-AF65-F5344CB8AC3E}">
        <p14:creationId xmlns:p14="http://schemas.microsoft.com/office/powerpoint/2010/main" val="24718077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02" y="0"/>
            <a:ext cx="1797698" cy="5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4482DF4E-A3A6-4A67-B5C1-0CD2AD031E90}"/>
              </a:ext>
            </a:extLst>
          </p:cNvPr>
          <p:cNvSpPr/>
          <p:nvPr/>
        </p:nvSpPr>
        <p:spPr>
          <a:xfrm>
            <a:off x="0" y="553648"/>
            <a:ext cx="5409725" cy="143767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53FD48F-6D19-48C0-AB74-565633100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813453-7050-4AFD-B2A2-04C0EFFB4C2E}"/>
              </a:ext>
            </a:extLst>
          </p:cNvPr>
          <p:cNvSpPr txBox="1"/>
          <p:nvPr/>
        </p:nvSpPr>
        <p:spPr>
          <a:xfrm>
            <a:off x="2080727" y="165314"/>
            <a:ext cx="7455159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교과목 구성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FD59DB88-37AC-4FD3-8F54-7F46A529E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192" y="140249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5463845-6AA6-4991-BD82-01EF31E07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4969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E120FD1-7BBE-4D41-AB3E-C578397CB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409748" y="938941"/>
            <a:ext cx="1886295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05A9DE7-5FD9-455B-84FA-2E0F51FE7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14" y="772760"/>
            <a:ext cx="17873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3A45A6AF-1F69-46A2-821F-009347AEB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280" y="1053322"/>
            <a:ext cx="1794321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1265" name="_x632205600" descr="EMB000011bc28cf">
            <a:extLst>
              <a:ext uri="{FF2B5EF4-FFF2-40B4-BE49-F238E27FC236}">
                <a16:creationId xmlns:a16="http://schemas.microsoft.com/office/drawing/2014/main" id="{74995C8F-6083-4DB0-872C-97CA8675B5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92" y="810883"/>
            <a:ext cx="11150081" cy="5645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4178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02" y="0"/>
            <a:ext cx="1797698" cy="5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4482DF4E-A3A6-4A67-B5C1-0CD2AD031E90}"/>
              </a:ext>
            </a:extLst>
          </p:cNvPr>
          <p:cNvSpPr/>
          <p:nvPr/>
        </p:nvSpPr>
        <p:spPr>
          <a:xfrm>
            <a:off x="0" y="553648"/>
            <a:ext cx="5409725" cy="143767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사각형: 둥근 한쪽 모서리 17">
            <a:extLst>
              <a:ext uri="{FF2B5EF4-FFF2-40B4-BE49-F238E27FC236}">
                <a16:creationId xmlns:a16="http://schemas.microsoft.com/office/drawing/2014/main" id="{D8B96788-09B5-496E-9A9F-B0E20B620302}"/>
              </a:ext>
            </a:extLst>
          </p:cNvPr>
          <p:cNvSpPr/>
          <p:nvPr/>
        </p:nvSpPr>
        <p:spPr>
          <a:xfrm>
            <a:off x="-86679" y="-209781"/>
            <a:ext cx="3160427" cy="92534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53FD48F-6D19-48C0-AB74-565633100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813453-7050-4AFD-B2A2-04C0EFFB4C2E}"/>
              </a:ext>
            </a:extLst>
          </p:cNvPr>
          <p:cNvSpPr txBox="1"/>
          <p:nvPr/>
        </p:nvSpPr>
        <p:spPr>
          <a:xfrm>
            <a:off x="3077851" y="165314"/>
            <a:ext cx="5982173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교육 활동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FD59DB88-37AC-4FD3-8F54-7F46A529E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192" y="140249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5463845-6AA6-4991-BD82-01EF31E07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4969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E120FD1-7BBE-4D41-AB3E-C578397CB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409748" y="938941"/>
            <a:ext cx="1886295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05A9DE7-5FD9-455B-84FA-2E0F51FE7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14" y="772760"/>
            <a:ext cx="17873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3A45A6AF-1F69-46A2-821F-009347AEBF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280" y="1053322"/>
            <a:ext cx="17943214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979C3939-BA15-40A1-83EE-EA09AE4305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-258390" y="448484"/>
            <a:ext cx="19067436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2289" name="_x632205960" descr="EMB000011bc28d0">
            <a:extLst>
              <a:ext uri="{FF2B5EF4-FFF2-40B4-BE49-F238E27FC236}">
                <a16:creationId xmlns:a16="http://schemas.microsoft.com/office/drawing/2014/main" id="{514BDCF5-AD3D-4030-8058-CBCE540139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435" y="1053322"/>
            <a:ext cx="11058120" cy="53294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3336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82300" y="38667"/>
            <a:ext cx="14097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사각형: 둥근 한쪽 모서리 13">
            <a:extLst>
              <a:ext uri="{FF2B5EF4-FFF2-40B4-BE49-F238E27FC236}">
                <a16:creationId xmlns:a16="http://schemas.microsoft.com/office/drawing/2014/main" id="{A98A4A41-95C8-4198-B470-9AA0EFC22FF7}"/>
              </a:ext>
            </a:extLst>
          </p:cNvPr>
          <p:cNvSpPr/>
          <p:nvPr/>
        </p:nvSpPr>
        <p:spPr>
          <a:xfrm>
            <a:off x="280198" y="157635"/>
            <a:ext cx="3160427" cy="461800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16" name="사각형: 둥근 한쪽 모서리 15">
            <a:extLst>
              <a:ext uri="{FF2B5EF4-FFF2-40B4-BE49-F238E27FC236}">
                <a16:creationId xmlns:a16="http://schemas.microsoft.com/office/drawing/2014/main" id="{C70F6DBA-DF31-4D32-AEDD-994601080CCB}"/>
              </a:ext>
            </a:extLst>
          </p:cNvPr>
          <p:cNvSpPr/>
          <p:nvPr/>
        </p:nvSpPr>
        <p:spPr>
          <a:xfrm>
            <a:off x="2473401" y="619435"/>
            <a:ext cx="7860273" cy="1085235"/>
          </a:xfrm>
          <a:prstGeom prst="round1Rect">
            <a:avLst>
              <a:gd name="adj" fmla="val 17858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200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0070C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다양한 프로젝트 활동 및 </a:t>
            </a:r>
            <a:endParaRPr lang="en-US" altLang="ko-KR" sz="3200" dirty="0">
              <a:ln w="25400">
                <a:solidFill>
                  <a:schemeClr val="bg1">
                    <a:lumMod val="85000"/>
                  </a:schemeClr>
                </a:solidFill>
              </a:ln>
              <a:solidFill>
                <a:srgbClr val="0070C0"/>
              </a:solidFill>
              <a:effectLst>
                <a:reflection blurRad="6350" stA="50000" endA="300" endPos="50000" dist="29997" dir="5400000" sy="-100000" algn="bl" rotWithShape="0"/>
              </a:effectLst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pPr algn="ctr"/>
            <a:r>
              <a:rPr lang="ko-KR" altLang="en-US" sz="3200" dirty="0" err="1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0070C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캡스톤디자인</a:t>
            </a:r>
            <a:r>
              <a:rPr lang="ko-KR" altLang="en-US" sz="3200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0070C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 경진대회</a:t>
            </a:r>
          </a:p>
        </p:txBody>
      </p:sp>
      <p:sp>
        <p:nvSpPr>
          <p:cNvPr id="24" name="타원 23">
            <a:extLst>
              <a:ext uri="{FF2B5EF4-FFF2-40B4-BE49-F238E27FC236}">
                <a16:creationId xmlns:a16="http://schemas.microsoft.com/office/drawing/2014/main" id="{D69AA562-AB25-4734-A7F4-D9B9376D7678}"/>
              </a:ext>
            </a:extLst>
          </p:cNvPr>
          <p:cNvSpPr/>
          <p:nvPr/>
        </p:nvSpPr>
        <p:spPr>
          <a:xfrm>
            <a:off x="414606" y="1964616"/>
            <a:ext cx="3889582" cy="3899712"/>
          </a:xfrm>
          <a:prstGeom prst="ellipse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6" name="이등변 삼각형 25">
            <a:extLst>
              <a:ext uri="{FF2B5EF4-FFF2-40B4-BE49-F238E27FC236}">
                <a16:creationId xmlns:a16="http://schemas.microsoft.com/office/drawing/2014/main" id="{C1183ECB-9710-4032-8C71-0B1BE4BF7117}"/>
              </a:ext>
            </a:extLst>
          </p:cNvPr>
          <p:cNvSpPr/>
          <p:nvPr/>
        </p:nvSpPr>
        <p:spPr>
          <a:xfrm>
            <a:off x="4143652" y="2036648"/>
            <a:ext cx="3904695" cy="3639715"/>
          </a:xfrm>
          <a:prstGeom prst="triangle">
            <a:avLst>
              <a:gd name="adj" fmla="val 50633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7" name="순서도: 지연 26">
            <a:extLst>
              <a:ext uri="{FF2B5EF4-FFF2-40B4-BE49-F238E27FC236}">
                <a16:creationId xmlns:a16="http://schemas.microsoft.com/office/drawing/2014/main" id="{32EED8FD-5842-4C38-B60B-A7D5104E6057}"/>
              </a:ext>
            </a:extLst>
          </p:cNvPr>
          <p:cNvSpPr/>
          <p:nvPr/>
        </p:nvSpPr>
        <p:spPr>
          <a:xfrm>
            <a:off x="8172000" y="2100973"/>
            <a:ext cx="3127948" cy="3543291"/>
          </a:xfrm>
          <a:prstGeom prst="flowChartDelay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84" r="-84"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A3056A06-B00C-419A-BA87-89D07669F62D}"/>
              </a:ext>
            </a:extLst>
          </p:cNvPr>
          <p:cNvSpPr/>
          <p:nvPr/>
        </p:nvSpPr>
        <p:spPr>
          <a:xfrm>
            <a:off x="3440625" y="6220047"/>
            <a:ext cx="8751376" cy="6379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보건의료행정과  </a:t>
            </a:r>
            <a:r>
              <a:rPr lang="en-US" altLang="ko-KR" sz="24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Department of Health &amp; Medical administration</a:t>
            </a:r>
            <a:endParaRPr lang="ko-KR" altLang="en-US" sz="2400" b="1" dirty="0">
              <a:solidFill>
                <a:schemeClr val="accent1">
                  <a:lumMod val="50000"/>
                </a:schemeClr>
              </a:solidFill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15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50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7" name="las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6" grpId="0" animBg="1"/>
      <p:bldP spid="2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F3C71D38-2E5E-4A37-8B69-2DDFF3B01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8974" y="22107"/>
            <a:ext cx="1343026" cy="134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사각형: 둥근 한쪽 모서리 16">
            <a:extLst>
              <a:ext uri="{FF2B5EF4-FFF2-40B4-BE49-F238E27FC236}">
                <a16:creationId xmlns:a16="http://schemas.microsoft.com/office/drawing/2014/main" id="{134155F8-2435-4C35-8863-12A689ADE4AD}"/>
              </a:ext>
            </a:extLst>
          </p:cNvPr>
          <p:cNvSpPr/>
          <p:nvPr/>
        </p:nvSpPr>
        <p:spPr>
          <a:xfrm>
            <a:off x="1191544" y="4011804"/>
            <a:ext cx="3756454" cy="2269563"/>
          </a:xfrm>
          <a:prstGeom prst="round1Rect">
            <a:avLst>
              <a:gd name="adj" fmla="val 8524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사각형: 둥근 한쪽 모서리 24">
            <a:extLst>
              <a:ext uri="{FF2B5EF4-FFF2-40B4-BE49-F238E27FC236}">
                <a16:creationId xmlns:a16="http://schemas.microsoft.com/office/drawing/2014/main" id="{5C07E8C6-D41A-402C-8340-0BAAD6769FFE}"/>
              </a:ext>
            </a:extLst>
          </p:cNvPr>
          <p:cNvSpPr/>
          <p:nvPr/>
        </p:nvSpPr>
        <p:spPr>
          <a:xfrm>
            <a:off x="715431" y="1514089"/>
            <a:ext cx="3922641" cy="2187146"/>
          </a:xfrm>
          <a:prstGeom prst="round1Rect">
            <a:avLst>
              <a:gd name="adj" fmla="val 7576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사각형: 둥근 한쪽 모서리 28">
            <a:extLst>
              <a:ext uri="{FF2B5EF4-FFF2-40B4-BE49-F238E27FC236}">
                <a16:creationId xmlns:a16="http://schemas.microsoft.com/office/drawing/2014/main" id="{A1FCDEA9-6B14-42E0-8083-D81B94BAD423}"/>
              </a:ext>
            </a:extLst>
          </p:cNvPr>
          <p:cNvSpPr/>
          <p:nvPr/>
        </p:nvSpPr>
        <p:spPr>
          <a:xfrm>
            <a:off x="7066134" y="3943959"/>
            <a:ext cx="4106692" cy="2405255"/>
          </a:xfrm>
          <a:prstGeom prst="round1Rect">
            <a:avLst>
              <a:gd name="adj" fmla="val 10421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사각형: 둥근 한쪽 모서리 1">
            <a:extLst>
              <a:ext uri="{FF2B5EF4-FFF2-40B4-BE49-F238E27FC236}">
                <a16:creationId xmlns:a16="http://schemas.microsoft.com/office/drawing/2014/main" id="{C99C1623-95D4-4563-B22A-D548CD572487}"/>
              </a:ext>
            </a:extLst>
          </p:cNvPr>
          <p:cNvSpPr/>
          <p:nvPr/>
        </p:nvSpPr>
        <p:spPr>
          <a:xfrm>
            <a:off x="6394621" y="1431673"/>
            <a:ext cx="3756454" cy="2269562"/>
          </a:xfrm>
          <a:prstGeom prst="round1Rect">
            <a:avLst>
              <a:gd name="adj" fmla="val 7999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사각형: 둥근 한쪽 모서리 4">
            <a:extLst>
              <a:ext uri="{FF2B5EF4-FFF2-40B4-BE49-F238E27FC236}">
                <a16:creationId xmlns:a16="http://schemas.microsoft.com/office/drawing/2014/main" id="{4FB440D7-CD21-49FE-8555-2A681A43D97B}"/>
              </a:ext>
            </a:extLst>
          </p:cNvPr>
          <p:cNvSpPr/>
          <p:nvPr/>
        </p:nvSpPr>
        <p:spPr>
          <a:xfrm>
            <a:off x="77043" y="0"/>
            <a:ext cx="3160427" cy="92534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6" name="사각형: 둥근 한쪽 모서리 5">
            <a:extLst>
              <a:ext uri="{FF2B5EF4-FFF2-40B4-BE49-F238E27FC236}">
                <a16:creationId xmlns:a16="http://schemas.microsoft.com/office/drawing/2014/main" id="{3EF339F9-A7D0-45EE-A2D5-D1D312088F06}"/>
              </a:ext>
            </a:extLst>
          </p:cNvPr>
          <p:cNvSpPr/>
          <p:nvPr/>
        </p:nvSpPr>
        <p:spPr>
          <a:xfrm>
            <a:off x="3069771" y="307346"/>
            <a:ext cx="6760029" cy="772549"/>
          </a:xfrm>
          <a:prstGeom prst="round1Rect">
            <a:avLst>
              <a:gd name="adj" fmla="val 17858"/>
            </a:avLst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5400000" algn="t" rotWithShape="0">
                    <a:schemeClr val="bg1">
                      <a:alpha val="40000"/>
                    </a:schemeClr>
                  </a:outerShdw>
                  <a:reflection blurRad="6350" stA="50000" endA="300" endPos="50000" dist="29997" dir="5400000" sy="-100000" algn="bl" rotWithShape="0"/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다양한 전공 관련  실습 활동</a:t>
            </a:r>
          </a:p>
        </p:txBody>
      </p:sp>
    </p:spTree>
    <p:extLst>
      <p:ext uri="{BB962C8B-B14F-4D97-AF65-F5344CB8AC3E}">
        <p14:creationId xmlns:p14="http://schemas.microsoft.com/office/powerpoint/2010/main" val="2107028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8" name="laser.wav"/>
          </p:stSnd>
        </p:sndAc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02" y="0"/>
            <a:ext cx="1797698" cy="5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4482DF4E-A3A6-4A67-B5C1-0CD2AD031E90}"/>
              </a:ext>
            </a:extLst>
          </p:cNvPr>
          <p:cNvSpPr/>
          <p:nvPr/>
        </p:nvSpPr>
        <p:spPr>
          <a:xfrm>
            <a:off x="0" y="553648"/>
            <a:ext cx="5409725" cy="143767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8" name="사각형: 둥근 한쪽 모서리 17">
            <a:extLst>
              <a:ext uri="{FF2B5EF4-FFF2-40B4-BE49-F238E27FC236}">
                <a16:creationId xmlns:a16="http://schemas.microsoft.com/office/drawing/2014/main" id="{D8B96788-09B5-496E-9A9F-B0E20B620302}"/>
              </a:ext>
            </a:extLst>
          </p:cNvPr>
          <p:cNvSpPr/>
          <p:nvPr/>
        </p:nvSpPr>
        <p:spPr>
          <a:xfrm>
            <a:off x="-86679" y="-209781"/>
            <a:ext cx="3160427" cy="92534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53FD48F-6D19-48C0-AB74-565633100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813453-7050-4AFD-B2A2-04C0EFFB4C2E}"/>
              </a:ext>
            </a:extLst>
          </p:cNvPr>
          <p:cNvSpPr txBox="1"/>
          <p:nvPr/>
        </p:nvSpPr>
        <p:spPr>
          <a:xfrm>
            <a:off x="3077851" y="165314"/>
            <a:ext cx="5431667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졸업 요건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FD59DB88-37AC-4FD3-8F54-7F46A529E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192" y="140249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4A3EF24C-9028-4347-A68C-859BD04E5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586" y="890831"/>
            <a:ext cx="1614437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id="{85A0028A-F7E4-4E97-BABC-D167188E0B8A}"/>
              </a:ext>
            </a:extLst>
          </p:cNvPr>
          <p:cNvSpPr/>
          <p:nvPr/>
        </p:nvSpPr>
        <p:spPr>
          <a:xfrm>
            <a:off x="1493534" y="1631091"/>
            <a:ext cx="8924544" cy="4494985"/>
          </a:xfrm>
          <a:prstGeom prst="roundRect">
            <a:avLst/>
          </a:prstGeom>
          <a:gradFill flip="none" rotWithShape="1">
            <a:gsLst>
              <a:gs pos="0">
                <a:schemeClr val="accent1">
                  <a:satMod val="103000"/>
                  <a:lumMod val="102000"/>
                  <a:tint val="94000"/>
                </a:schemeClr>
              </a:gs>
              <a:gs pos="50000">
                <a:schemeClr val="accent1">
                  <a:satMod val="110000"/>
                  <a:lumMod val="100000"/>
                  <a:shade val="100000"/>
                </a:schemeClr>
              </a:gs>
              <a:gs pos="100000">
                <a:schemeClr val="accent1">
                  <a:lumMod val="99000"/>
                  <a:satMod val="120000"/>
                  <a:shade val="78000"/>
                </a:schemeClr>
              </a:gs>
            </a:gsLst>
            <a:lin ang="8100000" scaled="1"/>
            <a:tileRect/>
          </a:gradFill>
          <a:ln/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500" dirty="0">
                <a:solidFill>
                  <a:srgbClr val="FFFF00"/>
                </a:solidFill>
              </a:rPr>
              <a:t>◆</a:t>
            </a:r>
            <a:r>
              <a:rPr lang="ko-KR" altLang="en-US" sz="2500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   </a:t>
            </a:r>
            <a:r>
              <a:rPr lang="ko-KR" altLang="en-US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졸업학점 </a:t>
            </a:r>
            <a:r>
              <a:rPr lang="en-US" altLang="ko-KR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: 70</a:t>
            </a:r>
            <a:r>
              <a:rPr lang="ko-KR" altLang="en-US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학점 </a:t>
            </a:r>
            <a:r>
              <a:rPr lang="en-US" altLang="ko-KR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(</a:t>
            </a:r>
            <a:r>
              <a:rPr lang="ko-KR" altLang="en-US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교양과목 </a:t>
            </a:r>
            <a:r>
              <a:rPr lang="en-US" altLang="ko-KR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6</a:t>
            </a:r>
            <a:r>
              <a:rPr lang="ko-KR" altLang="en-US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학점 포함</a:t>
            </a:r>
            <a:r>
              <a:rPr lang="en-US" altLang="ko-KR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)</a:t>
            </a:r>
            <a:br>
              <a:rPr lang="en-US" altLang="ko-KR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</a:br>
            <a:br>
              <a:rPr lang="en-US" altLang="ko-KR" sz="2500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</a:br>
            <a:r>
              <a:rPr lang="ko-KR" altLang="en-US" sz="2500" dirty="0">
                <a:solidFill>
                  <a:srgbClr val="FFFF00"/>
                </a:solidFill>
              </a:rPr>
              <a:t>◆ </a:t>
            </a:r>
            <a:r>
              <a:rPr lang="ko-KR" altLang="en-US" sz="2500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  </a:t>
            </a:r>
            <a:r>
              <a:rPr lang="ko-KR" altLang="en-US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수업일수 </a:t>
            </a:r>
            <a:r>
              <a:rPr lang="en-US" altLang="ko-KR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1/3 </a:t>
            </a:r>
            <a:r>
              <a:rPr lang="ko-KR" altLang="en-US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이상</a:t>
            </a:r>
            <a:r>
              <a:rPr lang="en-US" altLang="ko-KR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(5</a:t>
            </a:r>
            <a:r>
              <a:rPr lang="ko-KR" altLang="en-US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주</a:t>
            </a:r>
            <a:r>
              <a:rPr lang="en-US" altLang="ko-KR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) </a:t>
            </a:r>
            <a:r>
              <a:rPr lang="ko-KR" altLang="en-US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결석 시 학점 안 나옴</a:t>
            </a:r>
            <a:r>
              <a:rPr lang="en-US" altLang="ko-KR" sz="25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.</a:t>
            </a:r>
            <a:br>
              <a:rPr lang="en-US" altLang="ko-KR" sz="20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</a:br>
            <a:br>
              <a:rPr lang="en-US" altLang="ko-KR" sz="20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</a:br>
            <a:br>
              <a:rPr lang="en-US" altLang="ko-KR" sz="2000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</a:br>
            <a:r>
              <a:rPr lang="ko-KR" altLang="en-US" sz="2000" dirty="0">
                <a:solidFill>
                  <a:srgbClr val="FFFF00"/>
                </a:solidFill>
                <a:effectLst/>
              </a:rPr>
              <a:t>☞</a:t>
            </a:r>
            <a:r>
              <a:rPr lang="ko-KR" altLang="en-US" sz="2000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 </a:t>
            </a:r>
            <a:r>
              <a:rPr lang="ko-KR" altLang="en-US" sz="2000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간호조무사 국가고시를 위한 현장실습</a:t>
            </a:r>
            <a:br>
              <a:rPr lang="en-US" altLang="ko-KR" sz="2000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</a:br>
            <a:br>
              <a:rPr lang="en-US" altLang="ko-KR" sz="2000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</a:br>
            <a:r>
              <a:rPr lang="en-US" altLang="ko-KR" sz="2000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	</a:t>
            </a:r>
            <a:r>
              <a:rPr lang="en-US" altLang="ko-KR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1</a:t>
            </a:r>
            <a:r>
              <a:rPr lang="ko-KR" altLang="en-US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학년 여름방학 종합병원실습 </a:t>
            </a:r>
            <a:r>
              <a:rPr lang="en-US" altLang="ko-KR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400</a:t>
            </a:r>
            <a:r>
              <a:rPr lang="ko-KR" altLang="en-US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시간</a:t>
            </a:r>
            <a:br>
              <a:rPr lang="en-US" altLang="ko-KR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</a:br>
            <a:r>
              <a:rPr lang="en-US" altLang="ko-KR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	1</a:t>
            </a:r>
            <a:r>
              <a:rPr lang="ko-KR" altLang="en-US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학년 겨울방학 일반병원실습 </a:t>
            </a:r>
            <a:r>
              <a:rPr lang="en-US" altLang="ko-KR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380</a:t>
            </a:r>
            <a:r>
              <a:rPr lang="ko-KR" altLang="en-US" b="1" dirty="0">
                <a:solidFill>
                  <a:srgbClr val="FFFF00"/>
                </a:solidFill>
                <a:effectLst>
                  <a:outerShdw blurRad="75057" dist="38100" dir="5400000" sy="-20000" rotWithShape="0">
                    <a:prstClr val="black">
                      <a:alpha val="25000"/>
                    </a:prstClr>
                  </a:outerShdw>
                </a:effectLst>
              </a:rPr>
              <a:t>시간 이수</a:t>
            </a:r>
          </a:p>
        </p:txBody>
      </p:sp>
    </p:spTree>
    <p:extLst>
      <p:ext uri="{BB962C8B-B14F-4D97-AF65-F5344CB8AC3E}">
        <p14:creationId xmlns:p14="http://schemas.microsoft.com/office/powerpoint/2010/main" val="156591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EF7E5BCA-4B69-4709-AA9E-AB49B5DDAD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3975" y="57150"/>
            <a:ext cx="9544050" cy="674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475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9EC8D1CB-6E67-40D9-A4E9-4076ADC963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4944" y="790575"/>
            <a:ext cx="10927080" cy="5276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34554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61C74F73-6A41-46F1-8052-F8711CA97C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216" y="0"/>
            <a:ext cx="1117396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2507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6D25819A-97D5-45F4-8F4E-48BFA1FEAB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8096" y="919162"/>
            <a:ext cx="10899648" cy="5225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1827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표 1">
            <a:extLst>
              <a:ext uri="{FF2B5EF4-FFF2-40B4-BE49-F238E27FC236}">
                <a16:creationId xmlns:a16="http://schemas.microsoft.com/office/drawing/2014/main" id="{61DE45BB-9C62-4AEF-8519-42CD29BA88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3762950"/>
              </p:ext>
            </p:extLst>
          </p:nvPr>
        </p:nvGraphicFramePr>
        <p:xfrm>
          <a:off x="1014984" y="922162"/>
          <a:ext cx="9930389" cy="5735492"/>
        </p:xfrm>
        <a:graphic>
          <a:graphicData uri="http://schemas.openxmlformats.org/drawingml/2006/table">
            <a:tbl>
              <a:tblPr/>
              <a:tblGrid>
                <a:gridCol w="701694">
                  <a:extLst>
                    <a:ext uri="{9D8B030D-6E8A-4147-A177-3AD203B41FA5}">
                      <a16:colId xmlns:a16="http://schemas.microsoft.com/office/drawing/2014/main" val="289890055"/>
                    </a:ext>
                  </a:extLst>
                </a:gridCol>
                <a:gridCol w="622359">
                  <a:extLst>
                    <a:ext uri="{9D8B030D-6E8A-4147-A177-3AD203B41FA5}">
                      <a16:colId xmlns:a16="http://schemas.microsoft.com/office/drawing/2014/main" val="2759072645"/>
                    </a:ext>
                  </a:extLst>
                </a:gridCol>
                <a:gridCol w="662026">
                  <a:extLst>
                    <a:ext uri="{9D8B030D-6E8A-4147-A177-3AD203B41FA5}">
                      <a16:colId xmlns:a16="http://schemas.microsoft.com/office/drawing/2014/main" val="1120268517"/>
                    </a:ext>
                  </a:extLst>
                </a:gridCol>
                <a:gridCol w="662026">
                  <a:extLst>
                    <a:ext uri="{9D8B030D-6E8A-4147-A177-3AD203B41FA5}">
                      <a16:colId xmlns:a16="http://schemas.microsoft.com/office/drawing/2014/main" val="2793509063"/>
                    </a:ext>
                  </a:extLst>
                </a:gridCol>
                <a:gridCol w="662026">
                  <a:extLst>
                    <a:ext uri="{9D8B030D-6E8A-4147-A177-3AD203B41FA5}">
                      <a16:colId xmlns:a16="http://schemas.microsoft.com/office/drawing/2014/main" val="125123796"/>
                    </a:ext>
                  </a:extLst>
                </a:gridCol>
                <a:gridCol w="662026">
                  <a:extLst>
                    <a:ext uri="{9D8B030D-6E8A-4147-A177-3AD203B41FA5}">
                      <a16:colId xmlns:a16="http://schemas.microsoft.com/office/drawing/2014/main" val="1301701074"/>
                    </a:ext>
                  </a:extLst>
                </a:gridCol>
                <a:gridCol w="662026">
                  <a:extLst>
                    <a:ext uri="{9D8B030D-6E8A-4147-A177-3AD203B41FA5}">
                      <a16:colId xmlns:a16="http://schemas.microsoft.com/office/drawing/2014/main" val="1399594999"/>
                    </a:ext>
                  </a:extLst>
                </a:gridCol>
                <a:gridCol w="543020">
                  <a:extLst>
                    <a:ext uri="{9D8B030D-6E8A-4147-A177-3AD203B41FA5}">
                      <a16:colId xmlns:a16="http://schemas.microsoft.com/office/drawing/2014/main" val="971198891"/>
                    </a:ext>
                  </a:extLst>
                </a:gridCol>
                <a:gridCol w="781030">
                  <a:extLst>
                    <a:ext uri="{9D8B030D-6E8A-4147-A177-3AD203B41FA5}">
                      <a16:colId xmlns:a16="http://schemas.microsoft.com/office/drawing/2014/main" val="3000256625"/>
                    </a:ext>
                  </a:extLst>
                </a:gridCol>
                <a:gridCol w="662026">
                  <a:extLst>
                    <a:ext uri="{9D8B030D-6E8A-4147-A177-3AD203B41FA5}">
                      <a16:colId xmlns:a16="http://schemas.microsoft.com/office/drawing/2014/main" val="1895620730"/>
                    </a:ext>
                  </a:extLst>
                </a:gridCol>
                <a:gridCol w="662026">
                  <a:extLst>
                    <a:ext uri="{9D8B030D-6E8A-4147-A177-3AD203B41FA5}">
                      <a16:colId xmlns:a16="http://schemas.microsoft.com/office/drawing/2014/main" val="1028482063"/>
                    </a:ext>
                  </a:extLst>
                </a:gridCol>
                <a:gridCol w="662026">
                  <a:extLst>
                    <a:ext uri="{9D8B030D-6E8A-4147-A177-3AD203B41FA5}">
                      <a16:colId xmlns:a16="http://schemas.microsoft.com/office/drawing/2014/main" val="3172915949"/>
                    </a:ext>
                  </a:extLst>
                </a:gridCol>
                <a:gridCol w="662026">
                  <a:extLst>
                    <a:ext uri="{9D8B030D-6E8A-4147-A177-3AD203B41FA5}">
                      <a16:colId xmlns:a16="http://schemas.microsoft.com/office/drawing/2014/main" val="2423453574"/>
                    </a:ext>
                  </a:extLst>
                </a:gridCol>
                <a:gridCol w="662026">
                  <a:extLst>
                    <a:ext uri="{9D8B030D-6E8A-4147-A177-3AD203B41FA5}">
                      <a16:colId xmlns:a16="http://schemas.microsoft.com/office/drawing/2014/main" val="974463166"/>
                    </a:ext>
                  </a:extLst>
                </a:gridCol>
                <a:gridCol w="662026">
                  <a:extLst>
                    <a:ext uri="{9D8B030D-6E8A-4147-A177-3AD203B41FA5}">
                      <a16:colId xmlns:a16="http://schemas.microsoft.com/office/drawing/2014/main" val="2518596257"/>
                    </a:ext>
                  </a:extLst>
                </a:gridCol>
              </a:tblGrid>
              <a:tr h="274670"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월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16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4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월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8738677"/>
                  </a:ext>
                </a:extLst>
              </a:tr>
              <a:tr h="2454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일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월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화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목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금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토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일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월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화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수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목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금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토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99528259"/>
                  </a:ext>
                </a:extLst>
              </a:tr>
              <a:tr h="2454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000000"/>
                          </a:solidFill>
                          <a:effectLst/>
                          <a:latin typeface="함초롬돋움" panose="020B0604000101010101" pitchFamily="50" charset="-127"/>
                          <a:ea typeface="함초롬돋움" panose="020B0604000101010101" pitchFamily="50" charset="-127"/>
                        </a:rPr>
                        <a:t>1</a:t>
                      </a:r>
                      <a:endParaRPr lang="en-US" sz="1100" b="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0" kern="0" spc="0" dirty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100" b="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4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5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6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66282248"/>
                  </a:ext>
                </a:extLst>
              </a:tr>
              <a:tr h="2454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4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6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6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6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6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7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9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7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8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9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10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11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12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13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03375646"/>
                  </a:ext>
                </a:extLst>
              </a:tr>
              <a:tr h="5034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(4-6)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14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6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B68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16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14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15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16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17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18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19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20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0349567"/>
                  </a:ext>
                </a:extLst>
              </a:tr>
              <a:tr h="5034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(14-15)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19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22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23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21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(22-24)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22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23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24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25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26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27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2756956"/>
                  </a:ext>
                </a:extLst>
              </a:tr>
              <a:tr h="5034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24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26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29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30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28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(25-26)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29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중간고사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97358886"/>
                  </a:ext>
                </a:extLst>
              </a:tr>
              <a:tr h="2454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7986420"/>
                  </a:ext>
                </a:extLst>
              </a:tr>
              <a:tr h="274670"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5</a:t>
                      </a: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월</a:t>
                      </a:r>
                      <a:endParaRPr lang="ko-KR" altLang="en-US" sz="12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7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6</a:t>
                      </a: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월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0303345"/>
                  </a:ext>
                </a:extLst>
              </a:tr>
              <a:tr h="2454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일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월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화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수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목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금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토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일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월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화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수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목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금</a:t>
                      </a: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토</a:t>
                      </a: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217473"/>
                  </a:ext>
                </a:extLst>
              </a:tr>
              <a:tr h="2454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4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8416786"/>
                  </a:ext>
                </a:extLst>
              </a:tr>
              <a:tr h="2454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6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9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10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4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5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6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7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8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82966275"/>
                  </a:ext>
                </a:extLst>
              </a:tr>
              <a:tr h="5034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14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15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16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18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9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(10-12)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10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11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12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13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14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15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6478823"/>
                  </a:ext>
                </a:extLst>
              </a:tr>
              <a:tr h="5034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19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(16-17)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E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23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24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25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16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(13-14)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17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18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19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20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21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22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04762448"/>
                  </a:ext>
                </a:extLst>
              </a:tr>
              <a:tr h="50342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26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FFFF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(20-22)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800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27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28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29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30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23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24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25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26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27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>
                          <a:solidFill>
                            <a:srgbClr val="00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28</a:t>
                      </a:r>
                      <a:endParaRPr 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3057B9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29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966631"/>
                  </a:ext>
                </a:extLst>
              </a:tr>
              <a:tr h="24866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100" b="1" kern="0" spc="0" dirty="0">
                          <a:solidFill>
                            <a:srgbClr val="FF0000"/>
                          </a:solidFill>
                          <a:effectLst/>
                          <a:latin typeface="함초롬바탕" panose="02030604000101010101" pitchFamily="18" charset="-127"/>
                          <a:ea typeface="함초롬바탕" panose="02030604000101010101" pitchFamily="18" charset="-127"/>
                        </a:rPr>
                        <a:t>30</a:t>
                      </a:r>
                      <a:endParaRPr 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0" dirty="0">
                        <a:solidFill>
                          <a:srgbClr val="000000"/>
                        </a:solidFill>
                        <a:effectLst/>
                        <a:latin typeface="함초롬바탕" panose="02030604000101010101" pitchFamily="18" charset="-127"/>
                      </a:endParaRPr>
                    </a:p>
                  </a:txBody>
                  <a:tcPr marL="44190" marR="44190" marT="12217" marB="1221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1880668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161FD8CE-4429-415A-A377-4FA17E0786D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27363" y="174466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FA8A0B8D-EB6B-4359-9705-5178E05EC697}"/>
              </a:ext>
            </a:extLst>
          </p:cNvPr>
          <p:cNvSpPr/>
          <p:nvPr/>
        </p:nvSpPr>
        <p:spPr>
          <a:xfrm>
            <a:off x="4213897" y="398942"/>
            <a:ext cx="286809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ase" latinLnBrk="0"/>
            <a:r>
              <a:rPr lang="ko-KR" altLang="en-US" sz="2800" b="1" u="sng" kern="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  <a:latin typeface="함초롬바탕" panose="02030604000101010101" pitchFamily="18" charset="-127"/>
                <a:ea typeface="함초롬바탕" panose="02030604000101010101" pitchFamily="18" charset="-127"/>
              </a:rPr>
              <a:t>출 석 수 업 일 정 </a:t>
            </a:r>
            <a:endParaRPr lang="ko-KR" altLang="en-US" sz="2800" kern="0" spc="0" dirty="0">
              <a:solidFill>
                <a:srgbClr val="000000"/>
              </a:solidFill>
              <a:effectLst/>
              <a:latin typeface="함초롬바탕" panose="02030604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35709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F3C71D38-2E5E-4A37-8B69-2DDFF3B01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30721" y="15681"/>
            <a:ext cx="1861279" cy="9983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E293A8BC-7AFF-4C37-8E15-A04D0E908FF4}"/>
              </a:ext>
            </a:extLst>
          </p:cNvPr>
          <p:cNvSpPr/>
          <p:nvPr/>
        </p:nvSpPr>
        <p:spPr>
          <a:xfrm>
            <a:off x="4899054" y="1014013"/>
            <a:ext cx="5980440" cy="1033924"/>
          </a:xfrm>
          <a:prstGeom prst="round1Rect">
            <a:avLst>
              <a:gd name="adj" fmla="val 1785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altLang="ko-KR" sz="3200" b="1" dirty="0">
              <a:ln w="25400">
                <a:solidFill>
                  <a:schemeClr val="bg1">
                    <a:lumMod val="8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schemeClr val="bg1">
                    <a:alpha val="40000"/>
                  </a:schemeClr>
                </a:outerShdw>
                <a:reflection blurRad="6350" stA="50000" endA="300" endPos="50000" dist="29997" dir="5400000" sy="-100000" algn="bl" rotWithShape="0"/>
              </a:effectLst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78511BEF-B03D-4697-8004-1BBF61370008}"/>
              </a:ext>
            </a:extLst>
          </p:cNvPr>
          <p:cNvSpPr/>
          <p:nvPr/>
        </p:nvSpPr>
        <p:spPr>
          <a:xfrm>
            <a:off x="1088136" y="1320796"/>
            <a:ext cx="10034016" cy="1320437"/>
          </a:xfrm>
          <a:prstGeom prst="rect">
            <a:avLst/>
          </a:prstGeom>
          <a:ln w="12700">
            <a:solidFill>
              <a:schemeClr val="bg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6092E1EF-B7A5-4795-8E70-139C9B554536}"/>
              </a:ext>
            </a:extLst>
          </p:cNvPr>
          <p:cNvSpPr/>
          <p:nvPr/>
        </p:nvSpPr>
        <p:spPr>
          <a:xfrm>
            <a:off x="2596459" y="1548601"/>
            <a:ext cx="8402681" cy="951679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병원행정사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(11</a:t>
            </a:r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 err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목표취득률</a:t>
            </a:r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80%) </a:t>
            </a:r>
            <a:endParaRPr lang="ko-KR" altLang="en-US" sz="28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8B25023A-207A-4702-A7B8-EEEC63AFE30E}"/>
              </a:ext>
            </a:extLst>
          </p:cNvPr>
          <p:cNvSpPr/>
          <p:nvPr/>
        </p:nvSpPr>
        <p:spPr>
          <a:xfrm>
            <a:off x="1078992" y="4545783"/>
            <a:ext cx="10034016" cy="1298204"/>
          </a:xfrm>
          <a:prstGeom prst="rect">
            <a:avLst/>
          </a:prstGeom>
          <a:ln w="12700">
            <a:solidFill>
              <a:schemeClr val="bg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F5A9D298-5759-466D-A1CD-26935AD03335}"/>
              </a:ext>
            </a:extLst>
          </p:cNvPr>
          <p:cNvSpPr/>
          <p:nvPr/>
        </p:nvSpPr>
        <p:spPr>
          <a:xfrm>
            <a:off x="2562224" y="4726899"/>
            <a:ext cx="8406829" cy="867395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건강보험사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(11</a:t>
            </a:r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지원자 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100% </a:t>
            </a:r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목표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8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1" name="직사각형 20">
            <a:extLst>
              <a:ext uri="{FF2B5EF4-FFF2-40B4-BE49-F238E27FC236}">
                <a16:creationId xmlns:a16="http://schemas.microsoft.com/office/drawing/2014/main" id="{EC0EA50F-DA4E-4CC9-A34F-86414BB5AD2C}"/>
              </a:ext>
            </a:extLst>
          </p:cNvPr>
          <p:cNvSpPr/>
          <p:nvPr/>
        </p:nvSpPr>
        <p:spPr>
          <a:xfrm>
            <a:off x="1078992" y="2876340"/>
            <a:ext cx="10034016" cy="1222282"/>
          </a:xfrm>
          <a:prstGeom prst="rect">
            <a:avLst/>
          </a:prstGeom>
          <a:ln w="12700">
            <a:solidFill>
              <a:schemeClr val="bg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B00B72EE-E7E2-4C06-ABA8-608ADEAA0633}"/>
              </a:ext>
            </a:extLst>
          </p:cNvPr>
          <p:cNvSpPr/>
          <p:nvPr/>
        </p:nvSpPr>
        <p:spPr>
          <a:xfrm>
            <a:off x="2596459" y="2999032"/>
            <a:ext cx="8402681" cy="913743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보험심사평가사 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2</a:t>
            </a:r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급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(11</a:t>
            </a:r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목표 </a:t>
            </a:r>
            <a:r>
              <a:rPr lang="ko-KR" altLang="en-US" sz="2800" dirty="0" err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취득률</a:t>
            </a:r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90% )</a:t>
            </a:r>
            <a:endParaRPr lang="ko-KR" altLang="en-US" sz="20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pic>
        <p:nvPicPr>
          <p:cNvPr id="28" name="그래픽 27" descr="수학">
            <a:extLst>
              <a:ext uri="{FF2B5EF4-FFF2-40B4-BE49-F238E27FC236}">
                <a16:creationId xmlns:a16="http://schemas.microsoft.com/office/drawing/2014/main" id="{85B298D7-A282-4DE9-A8AD-015972EFF15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70691" y="4587846"/>
            <a:ext cx="1339279" cy="1145499"/>
          </a:xfrm>
          <a:prstGeom prst="rect">
            <a:avLst/>
          </a:prstGeom>
        </p:spPr>
      </p:pic>
      <p:pic>
        <p:nvPicPr>
          <p:cNvPr id="30" name="그래픽 29" descr="사원증">
            <a:extLst>
              <a:ext uri="{FF2B5EF4-FFF2-40B4-BE49-F238E27FC236}">
                <a16:creationId xmlns:a16="http://schemas.microsoft.com/office/drawing/2014/main" id="{ACCB7708-E8E5-4A82-9CDA-685B8D11CA0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249717" y="1326265"/>
            <a:ext cx="1223730" cy="1223730"/>
          </a:xfrm>
          <a:prstGeom prst="rect">
            <a:avLst/>
          </a:prstGeom>
        </p:spPr>
      </p:pic>
      <p:pic>
        <p:nvPicPr>
          <p:cNvPr id="34" name="그래픽 33" descr="해골">
            <a:extLst>
              <a:ext uri="{FF2B5EF4-FFF2-40B4-BE49-F238E27FC236}">
                <a16:creationId xmlns:a16="http://schemas.microsoft.com/office/drawing/2014/main" id="{AF1A7D4A-29A7-484E-8661-4A38F8F2256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270328" y="3094456"/>
            <a:ext cx="1109706" cy="1077276"/>
          </a:xfrm>
          <a:prstGeom prst="rect">
            <a:avLst/>
          </a:prstGeom>
        </p:spPr>
      </p:pic>
      <p:sp>
        <p:nvSpPr>
          <p:cNvPr id="15" name="직사각형 14">
            <a:extLst>
              <a:ext uri="{FF2B5EF4-FFF2-40B4-BE49-F238E27FC236}">
                <a16:creationId xmlns:a16="http://schemas.microsoft.com/office/drawing/2014/main" id="{806547F3-FF78-4C19-A1AC-BF87E3174F99}"/>
              </a:ext>
            </a:extLst>
          </p:cNvPr>
          <p:cNvSpPr/>
          <p:nvPr/>
        </p:nvSpPr>
        <p:spPr>
          <a:xfrm>
            <a:off x="3440625" y="6220047"/>
            <a:ext cx="8751376" cy="6379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보건의료행정과  </a:t>
            </a:r>
            <a:r>
              <a:rPr lang="en-US" altLang="ko-KR" sz="20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Department of Health &amp; Medical administration</a:t>
            </a:r>
            <a:endParaRPr lang="ko-KR" altLang="en-US" sz="2000" b="1" dirty="0">
              <a:solidFill>
                <a:schemeClr val="accent1">
                  <a:lumMod val="50000"/>
                </a:schemeClr>
              </a:solidFill>
              <a:latin typeface="Bradley Hand ITC" panose="03070402050302030203" pitchFamily="66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830C349-0DDA-4B9A-A4A1-B3727EB7EE34}"/>
              </a:ext>
            </a:extLst>
          </p:cNvPr>
          <p:cNvSpPr txBox="1"/>
          <p:nvPr/>
        </p:nvSpPr>
        <p:spPr>
          <a:xfrm>
            <a:off x="3077851" y="165314"/>
            <a:ext cx="5431667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취득 가능한 자격증</a:t>
            </a:r>
          </a:p>
        </p:txBody>
      </p:sp>
    </p:spTree>
    <p:extLst>
      <p:ext uri="{BB962C8B-B14F-4D97-AF65-F5344CB8AC3E}">
        <p14:creationId xmlns:p14="http://schemas.microsoft.com/office/powerpoint/2010/main" val="396239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10" name="las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4" grpId="0" animBg="1"/>
      <p:bldP spid="22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F3C71D38-2E5E-4A37-8B69-2DDFF3B01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6811" y="0"/>
            <a:ext cx="1565189" cy="7611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id="{ACE504EC-8522-4F77-A7E6-0DB169A66521}"/>
              </a:ext>
            </a:extLst>
          </p:cNvPr>
          <p:cNvSpPr/>
          <p:nvPr/>
        </p:nvSpPr>
        <p:spPr>
          <a:xfrm>
            <a:off x="1138809" y="861624"/>
            <a:ext cx="10034016" cy="1109920"/>
          </a:xfrm>
          <a:prstGeom prst="rect">
            <a:avLst/>
          </a:prstGeom>
          <a:ln w="12700">
            <a:solidFill>
              <a:schemeClr val="bg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직사각형 6">
            <a:extLst>
              <a:ext uri="{FF2B5EF4-FFF2-40B4-BE49-F238E27FC236}">
                <a16:creationId xmlns:a16="http://schemas.microsoft.com/office/drawing/2014/main" id="{5E080EBF-4B39-4657-920A-B39D6D67BBF1}"/>
              </a:ext>
            </a:extLst>
          </p:cNvPr>
          <p:cNvSpPr/>
          <p:nvPr/>
        </p:nvSpPr>
        <p:spPr>
          <a:xfrm>
            <a:off x="1138809" y="3599469"/>
            <a:ext cx="10034016" cy="1060688"/>
          </a:xfrm>
          <a:prstGeom prst="rect">
            <a:avLst/>
          </a:prstGeom>
          <a:ln w="12700">
            <a:solidFill>
              <a:schemeClr val="bg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56E8759A-6202-45D4-ADDA-A681F78D00F8}"/>
              </a:ext>
            </a:extLst>
          </p:cNvPr>
          <p:cNvSpPr/>
          <p:nvPr/>
        </p:nvSpPr>
        <p:spPr>
          <a:xfrm>
            <a:off x="2612898" y="3827063"/>
            <a:ext cx="8440293" cy="727047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간호조무사</a:t>
            </a:r>
            <a:r>
              <a:rPr lang="en-US" altLang="ko-KR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(3</a:t>
            </a:r>
            <a:r>
              <a:rPr lang="ko-KR" altLang="en-US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지원자 </a:t>
            </a:r>
            <a:r>
              <a:rPr lang="en-US" altLang="ko-KR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100% </a:t>
            </a:r>
            <a:r>
              <a:rPr lang="ko-KR" altLang="en-US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목표 위탁 장학금 지급</a:t>
            </a:r>
            <a:r>
              <a:rPr lang="en-US" altLang="ko-KR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4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13" name="직사각형 12">
            <a:extLst>
              <a:ext uri="{FF2B5EF4-FFF2-40B4-BE49-F238E27FC236}">
                <a16:creationId xmlns:a16="http://schemas.microsoft.com/office/drawing/2014/main" id="{94A63039-5524-4927-B950-B5C2026CE8BA}"/>
              </a:ext>
            </a:extLst>
          </p:cNvPr>
          <p:cNvSpPr/>
          <p:nvPr/>
        </p:nvSpPr>
        <p:spPr>
          <a:xfrm>
            <a:off x="1138809" y="2192220"/>
            <a:ext cx="10034016" cy="1109921"/>
          </a:xfrm>
          <a:prstGeom prst="rect">
            <a:avLst/>
          </a:prstGeom>
          <a:ln w="12700">
            <a:solidFill>
              <a:schemeClr val="bg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7" name="직사각형 16">
            <a:extLst>
              <a:ext uri="{FF2B5EF4-FFF2-40B4-BE49-F238E27FC236}">
                <a16:creationId xmlns:a16="http://schemas.microsoft.com/office/drawing/2014/main" id="{CA31E2A1-9FC5-455E-AB79-69E90568F50D}"/>
              </a:ext>
            </a:extLst>
          </p:cNvPr>
          <p:cNvSpPr/>
          <p:nvPr/>
        </p:nvSpPr>
        <p:spPr>
          <a:xfrm>
            <a:off x="1138809" y="4957485"/>
            <a:ext cx="10034016" cy="1156515"/>
          </a:xfrm>
          <a:prstGeom prst="rect">
            <a:avLst/>
          </a:prstGeom>
          <a:ln w="12700">
            <a:solidFill>
              <a:schemeClr val="bg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A4944AAE-C3AA-40CA-9FC9-7433053B5EB1}"/>
              </a:ext>
            </a:extLst>
          </p:cNvPr>
          <p:cNvSpPr/>
          <p:nvPr/>
        </p:nvSpPr>
        <p:spPr>
          <a:xfrm>
            <a:off x="2631947" y="1068948"/>
            <a:ext cx="8276558" cy="713499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병원사무관리사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</a:t>
            </a:r>
            <a:r>
              <a:rPr lang="ko-KR" altLang="en-US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지원자 </a:t>
            </a:r>
            <a:r>
              <a:rPr lang="en-US" altLang="ko-KR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100%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)</a:t>
            </a:r>
            <a:endParaRPr lang="ko-KR" altLang="en-US" sz="28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B4922C17-5182-43FF-9766-F44212A9873D}"/>
              </a:ext>
            </a:extLst>
          </p:cNvPr>
          <p:cNvSpPr/>
          <p:nvPr/>
        </p:nvSpPr>
        <p:spPr>
          <a:xfrm>
            <a:off x="2631949" y="2390632"/>
            <a:ext cx="8421242" cy="732279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ko-KR" altLang="en-US" sz="2800" dirty="0" err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병원코디네이터</a:t>
            </a:r>
            <a:r>
              <a:rPr lang="en-US" altLang="ko-KR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(6</a:t>
            </a:r>
            <a:r>
              <a:rPr lang="ko-KR" altLang="en-US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월</a:t>
            </a:r>
            <a:r>
              <a:rPr lang="en-US" altLang="ko-KR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목표 </a:t>
            </a:r>
            <a:r>
              <a:rPr lang="ko-KR" altLang="en-US" sz="2400" dirty="0" err="1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취득률</a:t>
            </a:r>
            <a:r>
              <a:rPr lang="ko-KR" altLang="en-US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</a:t>
            </a:r>
            <a:r>
              <a:rPr lang="en-US" altLang="ko-KR" sz="24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100%))</a:t>
            </a:r>
            <a:endParaRPr lang="ko-KR" altLang="en-US" sz="2400" dirty="0">
              <a:solidFill>
                <a:schemeClr val="tx1"/>
              </a:solidFill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310E2075-7D24-49F5-9D2B-49C0D12405D4}"/>
              </a:ext>
            </a:extLst>
          </p:cNvPr>
          <p:cNvSpPr/>
          <p:nvPr/>
        </p:nvSpPr>
        <p:spPr>
          <a:xfrm>
            <a:off x="2687682" y="5137703"/>
            <a:ext cx="8365509" cy="755097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 컴퓨터활용능력</a:t>
            </a:r>
            <a:r>
              <a:rPr lang="en-US" altLang="ko-KR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ICT </a:t>
            </a:r>
            <a:r>
              <a:rPr lang="ko-KR" altLang="en-US" sz="2800" dirty="0">
                <a:solidFill>
                  <a:schemeClr val="tx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등</a:t>
            </a:r>
          </a:p>
        </p:txBody>
      </p:sp>
      <p:pic>
        <p:nvPicPr>
          <p:cNvPr id="30" name="그래픽 29" descr="의료">
            <a:extLst>
              <a:ext uri="{FF2B5EF4-FFF2-40B4-BE49-F238E27FC236}">
                <a16:creationId xmlns:a16="http://schemas.microsoft.com/office/drawing/2014/main" id="{AA2240B4-A990-4046-9DA8-FA79ED0458C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277769" y="3728273"/>
            <a:ext cx="1056043" cy="1056043"/>
          </a:xfrm>
          <a:prstGeom prst="rect">
            <a:avLst/>
          </a:prstGeom>
        </p:spPr>
      </p:pic>
      <p:pic>
        <p:nvPicPr>
          <p:cNvPr id="32" name="그래픽 31" descr="인터넷">
            <a:extLst>
              <a:ext uri="{FF2B5EF4-FFF2-40B4-BE49-F238E27FC236}">
                <a16:creationId xmlns:a16="http://schemas.microsoft.com/office/drawing/2014/main" id="{3B222BE5-D4BE-404A-AAFE-47922149F1B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1396963" y="5137703"/>
            <a:ext cx="936849" cy="936849"/>
          </a:xfrm>
          <a:prstGeom prst="rect">
            <a:avLst/>
          </a:prstGeom>
        </p:spPr>
      </p:pic>
      <p:pic>
        <p:nvPicPr>
          <p:cNvPr id="34" name="그래픽 33" descr="여학생">
            <a:extLst>
              <a:ext uri="{FF2B5EF4-FFF2-40B4-BE49-F238E27FC236}">
                <a16:creationId xmlns:a16="http://schemas.microsoft.com/office/drawing/2014/main" id="{2AC7A6E3-636C-468C-AFDA-B7242215C54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1248935" y="2234929"/>
            <a:ext cx="1109921" cy="1109921"/>
          </a:xfrm>
          <a:prstGeom prst="rect">
            <a:avLst/>
          </a:prstGeom>
        </p:spPr>
      </p:pic>
      <p:pic>
        <p:nvPicPr>
          <p:cNvPr id="36" name="그래픽 35" descr="사무직 근로자">
            <a:extLst>
              <a:ext uri="{FF2B5EF4-FFF2-40B4-BE49-F238E27FC236}">
                <a16:creationId xmlns:a16="http://schemas.microsoft.com/office/drawing/2014/main" id="{2B4A561B-4EB4-4EEC-943F-24BE4E1E19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283493" y="796033"/>
            <a:ext cx="1203770" cy="1203770"/>
          </a:xfrm>
          <a:prstGeom prst="rect">
            <a:avLst/>
          </a:prstGeom>
        </p:spPr>
      </p:pic>
      <p:sp>
        <p:nvSpPr>
          <p:cNvPr id="18" name="직사각형 17">
            <a:extLst>
              <a:ext uri="{FF2B5EF4-FFF2-40B4-BE49-F238E27FC236}">
                <a16:creationId xmlns:a16="http://schemas.microsoft.com/office/drawing/2014/main" id="{DDF2B916-B258-4301-BA84-9B733F43ECBB}"/>
              </a:ext>
            </a:extLst>
          </p:cNvPr>
          <p:cNvSpPr/>
          <p:nvPr/>
        </p:nvSpPr>
        <p:spPr>
          <a:xfrm>
            <a:off x="3440625" y="6220047"/>
            <a:ext cx="8751376" cy="6379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보건의료행정과  </a:t>
            </a:r>
            <a:r>
              <a:rPr lang="en-US" altLang="ko-KR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Department of Health &amp; Medical administration</a:t>
            </a:r>
            <a:endParaRPr lang="ko-KR" altLang="en-US" b="1" dirty="0">
              <a:solidFill>
                <a:schemeClr val="accent1">
                  <a:lumMod val="50000"/>
                </a:schemeClr>
              </a:solidFill>
              <a:latin typeface="Bradley Hand ITC" panose="03070402050302030203" pitchFamily="66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40AADB86-954E-440E-AB5D-51F0DEBC0484}"/>
              </a:ext>
            </a:extLst>
          </p:cNvPr>
          <p:cNvSpPr txBox="1"/>
          <p:nvPr/>
        </p:nvSpPr>
        <p:spPr>
          <a:xfrm>
            <a:off x="3077851" y="165314"/>
            <a:ext cx="5431667" cy="64633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취득 가능한 자격증</a:t>
            </a:r>
          </a:p>
        </p:txBody>
      </p:sp>
    </p:spTree>
    <p:extLst>
      <p:ext uri="{BB962C8B-B14F-4D97-AF65-F5344CB8AC3E}">
        <p14:creationId xmlns:p14="http://schemas.microsoft.com/office/powerpoint/2010/main" val="658546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12" name="las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2" grpId="0" animBg="1"/>
      <p:bldP spid="23" grpId="0" animBg="1"/>
      <p:bldP spid="2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02" y="0"/>
            <a:ext cx="1797698" cy="5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4482DF4E-A3A6-4A67-B5C1-0CD2AD031E90}"/>
              </a:ext>
            </a:extLst>
          </p:cNvPr>
          <p:cNvSpPr/>
          <p:nvPr/>
        </p:nvSpPr>
        <p:spPr>
          <a:xfrm>
            <a:off x="0" y="553648"/>
            <a:ext cx="5409725" cy="143767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53FD48F-6D19-48C0-AB74-565633100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813453-7050-4AFD-B2A2-04C0EFFB4C2E}"/>
              </a:ext>
            </a:extLst>
          </p:cNvPr>
          <p:cNvSpPr txBox="1"/>
          <p:nvPr/>
        </p:nvSpPr>
        <p:spPr>
          <a:xfrm>
            <a:off x="2854831" y="220406"/>
            <a:ext cx="6700631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>
                <a:latin typeface="HY견고딕" panose="02030600000101010101" pitchFamily="18" charset="-127"/>
                <a:ea typeface="HY견고딕" panose="02030600000101010101" pitchFamily="18" charset="-127"/>
              </a:rPr>
              <a:t>간호조무사 자격취득의 필요성</a:t>
            </a:r>
            <a:endParaRPr lang="ko-KR" altLang="en-US" sz="36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FD59DB88-37AC-4FD3-8F54-7F46A529E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192" y="140249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75463845-6AA6-4991-BD82-01EF31E078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749694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9E120FD1-7BBE-4D41-AB3E-C578397CBD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409748" y="938941"/>
            <a:ext cx="18862958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05A9DE7-5FD9-455B-84FA-2E0F51FE76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314" y="772760"/>
            <a:ext cx="178734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F070DDB2-387B-4F80-AC0C-7D345D08A6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-303797" y="610893"/>
            <a:ext cx="1889844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41" name="_x632206176" descr="EMB000011bc28ce">
            <a:extLst>
              <a:ext uri="{FF2B5EF4-FFF2-40B4-BE49-F238E27FC236}">
                <a16:creationId xmlns:a16="http://schemas.microsoft.com/office/drawing/2014/main" id="{007172CF-7FC4-4278-9AA2-03FA4C36FB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192" y="1009554"/>
            <a:ext cx="11462106" cy="5628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5830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무지개 하트 구름 (무지개 배경 일러스트) | 무료 클립 아트 | illustAC">
            <a:extLst>
              <a:ext uri="{FF2B5EF4-FFF2-40B4-BE49-F238E27FC236}">
                <a16:creationId xmlns:a16="http://schemas.microsoft.com/office/drawing/2014/main" id="{8AAB9D3E-F42B-48F4-9388-1596A0D819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8967" y="0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8" descr="우송정보대학 - Home | Facebook">
            <a:extLst>
              <a:ext uri="{FF2B5EF4-FFF2-40B4-BE49-F238E27FC236}">
                <a16:creationId xmlns:a16="http://schemas.microsoft.com/office/drawing/2014/main" id="{82A71A48-5D08-4C1E-AD27-4AE8B9CB02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72006" y="-8816"/>
            <a:ext cx="1419994" cy="1419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사각형: 둥근 한쪽 모서리 2">
            <a:extLst>
              <a:ext uri="{FF2B5EF4-FFF2-40B4-BE49-F238E27FC236}">
                <a16:creationId xmlns:a16="http://schemas.microsoft.com/office/drawing/2014/main" id="{A6E5B562-B834-40FE-BFDC-79CFB13E261A}"/>
              </a:ext>
            </a:extLst>
          </p:cNvPr>
          <p:cNvSpPr/>
          <p:nvPr/>
        </p:nvSpPr>
        <p:spPr>
          <a:xfrm>
            <a:off x="119143" y="-38036"/>
            <a:ext cx="3160427" cy="92534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5" name="사각형: 둥근 한쪽 모서리 4">
            <a:extLst>
              <a:ext uri="{FF2B5EF4-FFF2-40B4-BE49-F238E27FC236}">
                <a16:creationId xmlns:a16="http://schemas.microsoft.com/office/drawing/2014/main" id="{0CC75CF4-27D7-4EDF-BFD1-3B715168E3F4}"/>
              </a:ext>
            </a:extLst>
          </p:cNvPr>
          <p:cNvSpPr/>
          <p:nvPr/>
        </p:nvSpPr>
        <p:spPr>
          <a:xfrm>
            <a:off x="1182283" y="765467"/>
            <a:ext cx="9060873" cy="749901"/>
          </a:xfrm>
          <a:prstGeom prst="round1Rect">
            <a:avLst>
              <a:gd name="adj" fmla="val 1785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b="1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tx1"/>
                </a:solidFill>
                <a:effectLst>
                  <a:outerShdw blurRad="50800" dist="38100" dir="5400000" algn="t" rotWithShape="0">
                    <a:schemeClr val="bg1">
                      <a:alpha val="40000"/>
                    </a:schemeClr>
                  </a:outerShdw>
                  <a:reflection blurRad="6350" stA="50000" endA="300" endPos="50000" dist="29997" dir="5400000" sy="-100000" algn="bl" rotWithShape="0"/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졸업 후 진로</a:t>
            </a:r>
          </a:p>
        </p:txBody>
      </p:sp>
      <p:sp>
        <p:nvSpPr>
          <p:cNvPr id="7" name="순서도: 문서 6">
            <a:extLst>
              <a:ext uri="{FF2B5EF4-FFF2-40B4-BE49-F238E27FC236}">
                <a16:creationId xmlns:a16="http://schemas.microsoft.com/office/drawing/2014/main" id="{1DACDCA1-7139-45FB-8F35-D2FA158DF8E2}"/>
              </a:ext>
            </a:extLst>
          </p:cNvPr>
          <p:cNvSpPr/>
          <p:nvPr/>
        </p:nvSpPr>
        <p:spPr>
          <a:xfrm>
            <a:off x="452625" y="2143928"/>
            <a:ext cx="2750051" cy="1787630"/>
          </a:xfrm>
          <a:prstGeom prst="flowChartDocument">
            <a:avLst/>
          </a:prstGeom>
          <a:solidFill>
            <a:srgbClr val="C00000"/>
          </a:solidFill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순서도: 문서 14">
            <a:extLst>
              <a:ext uri="{FF2B5EF4-FFF2-40B4-BE49-F238E27FC236}">
                <a16:creationId xmlns:a16="http://schemas.microsoft.com/office/drawing/2014/main" id="{276BEA34-EC54-44C5-A16B-400D12E10348}"/>
              </a:ext>
            </a:extLst>
          </p:cNvPr>
          <p:cNvSpPr/>
          <p:nvPr/>
        </p:nvSpPr>
        <p:spPr>
          <a:xfrm>
            <a:off x="3345949" y="2143927"/>
            <a:ext cx="2750051" cy="1787630"/>
          </a:xfrm>
          <a:prstGeom prst="flowChartDocument">
            <a:avLst/>
          </a:prstGeom>
          <a:solidFill>
            <a:srgbClr val="FFC000"/>
          </a:solidFill>
          <a:ln>
            <a:solidFill>
              <a:srgbClr val="FFFF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순서도: 문서 16">
            <a:extLst>
              <a:ext uri="{FF2B5EF4-FFF2-40B4-BE49-F238E27FC236}">
                <a16:creationId xmlns:a16="http://schemas.microsoft.com/office/drawing/2014/main" id="{8983C43C-1CE5-46AF-8780-A48805167F8F}"/>
              </a:ext>
            </a:extLst>
          </p:cNvPr>
          <p:cNvSpPr/>
          <p:nvPr/>
        </p:nvSpPr>
        <p:spPr>
          <a:xfrm>
            <a:off x="595898" y="4403290"/>
            <a:ext cx="2750051" cy="1787630"/>
          </a:xfrm>
          <a:prstGeom prst="flowChartDocument">
            <a:avLst/>
          </a:prstGeom>
          <a:solidFill>
            <a:srgbClr val="FFFF00"/>
          </a:solidFill>
          <a:ln>
            <a:solidFill>
              <a:srgbClr val="00B05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순서도: 문서 17">
            <a:extLst>
              <a:ext uri="{FF2B5EF4-FFF2-40B4-BE49-F238E27FC236}">
                <a16:creationId xmlns:a16="http://schemas.microsoft.com/office/drawing/2014/main" id="{460F314A-F700-45DC-9AFB-13D410BB37CF}"/>
              </a:ext>
            </a:extLst>
          </p:cNvPr>
          <p:cNvSpPr/>
          <p:nvPr/>
        </p:nvSpPr>
        <p:spPr>
          <a:xfrm>
            <a:off x="9150261" y="2143926"/>
            <a:ext cx="2696810" cy="1787630"/>
          </a:xfrm>
          <a:prstGeom prst="flowChartDocument">
            <a:avLst/>
          </a:prstGeom>
          <a:solidFill>
            <a:srgbClr val="00B050"/>
          </a:solidFill>
          <a:ln>
            <a:solidFill>
              <a:srgbClr val="00B0F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순서도: 문서 18">
            <a:extLst>
              <a:ext uri="{FF2B5EF4-FFF2-40B4-BE49-F238E27FC236}">
                <a16:creationId xmlns:a16="http://schemas.microsoft.com/office/drawing/2014/main" id="{7F76B2AB-69B2-45C0-AC4F-DD3EA9F0C6D3}"/>
              </a:ext>
            </a:extLst>
          </p:cNvPr>
          <p:cNvSpPr/>
          <p:nvPr/>
        </p:nvSpPr>
        <p:spPr>
          <a:xfrm>
            <a:off x="6294912" y="2125070"/>
            <a:ext cx="2750051" cy="1832705"/>
          </a:xfrm>
          <a:prstGeom prst="flowChartDocument">
            <a:avLst/>
          </a:prstGeom>
          <a:solidFill>
            <a:srgbClr val="00B0F0"/>
          </a:solidFill>
          <a:ln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순서도: 문서 19">
            <a:extLst>
              <a:ext uri="{FF2B5EF4-FFF2-40B4-BE49-F238E27FC236}">
                <a16:creationId xmlns:a16="http://schemas.microsoft.com/office/drawing/2014/main" id="{169CEFE1-2EC3-4DF8-A849-4DB466443EAB}"/>
              </a:ext>
            </a:extLst>
          </p:cNvPr>
          <p:cNvSpPr/>
          <p:nvPr/>
        </p:nvSpPr>
        <p:spPr>
          <a:xfrm>
            <a:off x="4582894" y="4184668"/>
            <a:ext cx="2750050" cy="1832705"/>
          </a:xfrm>
          <a:prstGeom prst="flowChartDocument">
            <a:avLst/>
          </a:prstGeom>
          <a:solidFill>
            <a:srgbClr val="002060"/>
          </a:solidFill>
          <a:ln>
            <a:solidFill>
              <a:srgbClr val="7030A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순서도: 문서 20">
            <a:extLst>
              <a:ext uri="{FF2B5EF4-FFF2-40B4-BE49-F238E27FC236}">
                <a16:creationId xmlns:a16="http://schemas.microsoft.com/office/drawing/2014/main" id="{5307C7DE-064C-4BD2-AC20-4D9C048FF45F}"/>
              </a:ext>
            </a:extLst>
          </p:cNvPr>
          <p:cNvSpPr/>
          <p:nvPr/>
        </p:nvSpPr>
        <p:spPr>
          <a:xfrm>
            <a:off x="8362963" y="4184667"/>
            <a:ext cx="2750050" cy="1832705"/>
          </a:xfrm>
          <a:prstGeom prst="flowChartDocument">
            <a:avLst/>
          </a:prstGeom>
          <a:solidFill>
            <a:srgbClr val="7030A0"/>
          </a:solidFill>
          <a:ln>
            <a:solidFill>
              <a:srgbClr val="C0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2" name="직사각형 21">
            <a:extLst>
              <a:ext uri="{FF2B5EF4-FFF2-40B4-BE49-F238E27FC236}">
                <a16:creationId xmlns:a16="http://schemas.microsoft.com/office/drawing/2014/main" id="{E712D3B9-97FD-4552-AEEA-E21A9786E9C0}"/>
              </a:ext>
            </a:extLst>
          </p:cNvPr>
          <p:cNvSpPr/>
          <p:nvPr/>
        </p:nvSpPr>
        <p:spPr>
          <a:xfrm>
            <a:off x="5974715" y="2391572"/>
            <a:ext cx="3105763" cy="11392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병원 코디네이터</a:t>
            </a:r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C81EEBEF-09B1-4486-8C46-3C7DE04706E9}"/>
              </a:ext>
            </a:extLst>
          </p:cNvPr>
          <p:cNvSpPr/>
          <p:nvPr/>
        </p:nvSpPr>
        <p:spPr>
          <a:xfrm>
            <a:off x="674888" y="2337223"/>
            <a:ext cx="2414213" cy="11392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병원원무행정</a:t>
            </a:r>
            <a:endParaRPr lang="ko-KR" alt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엽서M" panose="02030600000101010101" pitchFamily="18" charset="-127"/>
              <a:ea typeface="HY엽서M" panose="02030600000101010101" pitchFamily="18" charset="-127"/>
            </a:endParaRPr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id="{6A2ADD4E-874D-421B-9104-82E6380497B8}"/>
              </a:ext>
            </a:extLst>
          </p:cNvPr>
          <p:cNvSpPr/>
          <p:nvPr/>
        </p:nvSpPr>
        <p:spPr>
          <a:xfrm>
            <a:off x="8199780" y="4385339"/>
            <a:ext cx="3105763" cy="12885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4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년제 대학</a:t>
            </a:r>
            <a:endParaRPr lang="en-US" altLang="ko-K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/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보건</a:t>
            </a:r>
            <a:r>
              <a:rPr lang="en-US" altLang="ko-K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, </a:t>
            </a:r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간호 분야</a:t>
            </a:r>
            <a:endParaRPr lang="en-US" altLang="ko-K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Y엽서M" panose="02030600000101010101" pitchFamily="18" charset="-127"/>
              <a:ea typeface="HY엽서M" panose="02030600000101010101" pitchFamily="18" charset="-127"/>
            </a:endParaRPr>
          </a:p>
          <a:p>
            <a:pPr algn="ctr"/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편입학</a:t>
            </a:r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F4F874A2-3FF9-484C-807E-A4806E277FE1}"/>
              </a:ext>
            </a:extLst>
          </p:cNvPr>
          <p:cNvSpPr/>
          <p:nvPr/>
        </p:nvSpPr>
        <p:spPr>
          <a:xfrm>
            <a:off x="3142342" y="2349233"/>
            <a:ext cx="3105763" cy="11392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건강보험심사</a:t>
            </a:r>
          </a:p>
        </p:txBody>
      </p:sp>
      <p:sp>
        <p:nvSpPr>
          <p:cNvPr id="26" name="직사각형 25">
            <a:extLst>
              <a:ext uri="{FF2B5EF4-FFF2-40B4-BE49-F238E27FC236}">
                <a16:creationId xmlns:a16="http://schemas.microsoft.com/office/drawing/2014/main" id="{B3FCA9D4-4E02-440F-ABC8-9736D9DE58F8}"/>
              </a:ext>
            </a:extLst>
          </p:cNvPr>
          <p:cNvSpPr/>
          <p:nvPr/>
        </p:nvSpPr>
        <p:spPr>
          <a:xfrm>
            <a:off x="876742" y="4560118"/>
            <a:ext cx="2192684" cy="11392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보건복지부 및</a:t>
            </a:r>
            <a:r>
              <a:rPr lang="en-US" altLang="ko-KR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 </a:t>
            </a:r>
          </a:p>
          <a:p>
            <a:pPr algn="ctr"/>
            <a:r>
              <a:rPr lang="ko-KR" altLang="en-US" sz="24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관련 공공기관</a:t>
            </a:r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9A0D7D64-DC51-4433-94F2-55534F3C6E99}"/>
              </a:ext>
            </a:extLst>
          </p:cNvPr>
          <p:cNvSpPr/>
          <p:nvPr/>
        </p:nvSpPr>
        <p:spPr>
          <a:xfrm>
            <a:off x="8998156" y="2389691"/>
            <a:ext cx="3105763" cy="11392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보건직</a:t>
            </a:r>
            <a:r>
              <a:rPr lang="ko-KR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 공무원</a:t>
            </a:r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D87F8144-1899-40E2-8249-FF183F45580B}"/>
              </a:ext>
            </a:extLst>
          </p:cNvPr>
          <p:cNvSpPr/>
          <p:nvPr/>
        </p:nvSpPr>
        <p:spPr>
          <a:xfrm>
            <a:off x="4494152" y="4344009"/>
            <a:ext cx="3105763" cy="11392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Y엽서M" panose="02030600000101010101" pitchFamily="18" charset="-127"/>
                <a:ea typeface="HY엽서M" panose="02030600000101010101" pitchFamily="18" charset="-127"/>
              </a:rPr>
              <a:t>간호조무 </a:t>
            </a:r>
          </a:p>
        </p:txBody>
      </p:sp>
    </p:spTree>
    <p:extLst>
      <p:ext uri="{BB962C8B-B14F-4D97-AF65-F5344CB8AC3E}">
        <p14:creationId xmlns:p14="http://schemas.microsoft.com/office/powerpoint/2010/main" val="1648962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5" name="laser.wav"/>
          </p:stSnd>
        </p:sndAc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CE6D6206-A04C-4B85-AC48-1BF8BE33E1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94302" y="0"/>
            <a:ext cx="1797698" cy="55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4482DF4E-A3A6-4A67-B5C1-0CD2AD031E90}"/>
              </a:ext>
            </a:extLst>
          </p:cNvPr>
          <p:cNvSpPr/>
          <p:nvPr/>
        </p:nvSpPr>
        <p:spPr>
          <a:xfrm>
            <a:off x="0" y="553648"/>
            <a:ext cx="5409725" cy="143767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D53FD48F-6D19-48C0-AB74-565633100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E813453-7050-4AFD-B2A2-04C0EFFB4C2E}"/>
              </a:ext>
            </a:extLst>
          </p:cNvPr>
          <p:cNvSpPr txBox="1"/>
          <p:nvPr/>
        </p:nvSpPr>
        <p:spPr>
          <a:xfrm>
            <a:off x="3077851" y="165314"/>
            <a:ext cx="5431667" cy="64633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3600" dirty="0">
                <a:latin typeface="HY견고딕" panose="02030600000101010101" pitchFamily="18" charset="-127"/>
                <a:ea typeface="HY견고딕" panose="02030600000101010101" pitchFamily="18" charset="-127"/>
              </a:rPr>
              <a:t>취업 분야</a:t>
            </a:r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3E6391FA-D564-4FF0-AF95-D1E63CCF110C}"/>
              </a:ext>
            </a:extLst>
          </p:cNvPr>
          <p:cNvSpPr/>
          <p:nvPr/>
        </p:nvSpPr>
        <p:spPr>
          <a:xfrm>
            <a:off x="1149584" y="811645"/>
            <a:ext cx="9244718" cy="698653"/>
          </a:xfrm>
          <a:prstGeom prst="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 fontAlgn="base">
              <a:lnSpc>
                <a:spcPct val="200000"/>
              </a:lnSpc>
            </a:pPr>
            <a:r>
              <a:rPr lang="en-US" altLang="ko-KR" sz="2400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※ </a:t>
            </a:r>
            <a:r>
              <a:rPr lang="ko-KR" altLang="en-US" sz="2400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취업률 </a:t>
            </a:r>
            <a:r>
              <a:rPr lang="en-US" altLang="ko-KR" sz="2400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: </a:t>
            </a:r>
            <a:r>
              <a:rPr lang="ko-KR" altLang="en-US" sz="2400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동일 계열 최상위 급</a:t>
            </a:r>
            <a:r>
              <a:rPr lang="en-US" altLang="ko-KR" sz="2400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, </a:t>
            </a:r>
            <a:r>
              <a:rPr lang="ko-KR" altLang="en-US" sz="2400" kern="0" dirty="0">
                <a:solidFill>
                  <a:srgbClr val="000000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전공분야 취업률 매우 높음</a:t>
            </a:r>
            <a:endParaRPr lang="ko-KR" altLang="en-US" sz="2400" kern="0" spc="0" dirty="0">
              <a:solidFill>
                <a:srgbClr val="000000"/>
              </a:solidFill>
              <a:effectLst/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FD59DB88-37AC-4FD3-8F54-7F46A529EC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485192" y="1402491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043E445B-6058-4C9A-9E2D-65DDE54DFF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962063" y="715563"/>
            <a:ext cx="24464509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5361" name="_x632205528" descr="EMB000011bc28d3">
            <a:extLst>
              <a:ext uri="{FF2B5EF4-FFF2-40B4-BE49-F238E27FC236}">
                <a16:creationId xmlns:a16="http://schemas.microsoft.com/office/drawing/2014/main" id="{EB3BB4F7-28F5-45A1-9B1E-D6B7D371E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9584" y="1859691"/>
            <a:ext cx="10009828" cy="4617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358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5000">
        <p:fade/>
      </p:transition>
    </mc:Choice>
    <mc:Fallback xmlns="">
      <p:transition spd="med" advClick="0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사각형: 둥근 한쪽 모서리 5">
            <a:extLst>
              <a:ext uri="{FF2B5EF4-FFF2-40B4-BE49-F238E27FC236}">
                <a16:creationId xmlns:a16="http://schemas.microsoft.com/office/drawing/2014/main" id="{28D38058-6C3C-4516-B16A-5EFC181502A3}"/>
              </a:ext>
            </a:extLst>
          </p:cNvPr>
          <p:cNvSpPr/>
          <p:nvPr/>
        </p:nvSpPr>
        <p:spPr>
          <a:xfrm>
            <a:off x="1019175" y="733425"/>
            <a:ext cx="10153650" cy="5261547"/>
          </a:xfrm>
          <a:prstGeom prst="round1Rect">
            <a:avLst>
              <a:gd name="adj" fmla="val 3846"/>
            </a:avLst>
          </a:prstGeom>
          <a:noFill/>
          <a:ln w="25400">
            <a:solidFill>
              <a:schemeClr val="bg1">
                <a:lumMod val="8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8" name="Picture 8" descr="우송정보대학 - Home | Facebook">
            <a:extLst>
              <a:ext uri="{FF2B5EF4-FFF2-40B4-BE49-F238E27FC236}">
                <a16:creationId xmlns:a16="http://schemas.microsoft.com/office/drawing/2014/main" id="{5DD6A2E9-7DED-4C57-B086-ABDF779FE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2708" y="0"/>
            <a:ext cx="1292225" cy="1292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직사각형 16">
            <a:extLst>
              <a:ext uri="{FF2B5EF4-FFF2-40B4-BE49-F238E27FC236}">
                <a16:creationId xmlns:a16="http://schemas.microsoft.com/office/drawing/2014/main" id="{CBFEB2C3-6E67-4746-8B58-AFD9700F94A7}"/>
              </a:ext>
            </a:extLst>
          </p:cNvPr>
          <p:cNvSpPr/>
          <p:nvPr/>
        </p:nvSpPr>
        <p:spPr>
          <a:xfrm>
            <a:off x="891680" y="125265"/>
            <a:ext cx="3054558" cy="2203554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4AFE18C9-17FE-4BEF-B833-78CBBDAB20A8}"/>
              </a:ext>
            </a:extLst>
          </p:cNvPr>
          <p:cNvSpPr/>
          <p:nvPr/>
        </p:nvSpPr>
        <p:spPr>
          <a:xfrm>
            <a:off x="6729683" y="34624"/>
            <a:ext cx="3054558" cy="2203554"/>
          </a:xfrm>
          <a:prstGeom prst="rect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7332948E-4E4F-444E-9E02-3022FC2417F0}"/>
              </a:ext>
            </a:extLst>
          </p:cNvPr>
          <p:cNvSpPr/>
          <p:nvPr/>
        </p:nvSpPr>
        <p:spPr>
          <a:xfrm>
            <a:off x="1133298" y="4232059"/>
            <a:ext cx="3054558" cy="2243481"/>
          </a:xfrm>
          <a:prstGeom prst="rect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>
            <a:extLst>
              <a:ext uri="{FF2B5EF4-FFF2-40B4-BE49-F238E27FC236}">
                <a16:creationId xmlns:a16="http://schemas.microsoft.com/office/drawing/2014/main" id="{62CF5557-10EC-4D3F-ADE1-C1CB09C8BD0D}"/>
              </a:ext>
            </a:extLst>
          </p:cNvPr>
          <p:cNvSpPr/>
          <p:nvPr/>
        </p:nvSpPr>
        <p:spPr>
          <a:xfrm>
            <a:off x="4441617" y="4232059"/>
            <a:ext cx="3054558" cy="2203554"/>
          </a:xfrm>
          <a:prstGeom prst="rect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>
            <a:extLst>
              <a:ext uri="{FF2B5EF4-FFF2-40B4-BE49-F238E27FC236}">
                <a16:creationId xmlns:a16="http://schemas.microsoft.com/office/drawing/2014/main" id="{45F6556C-A927-4DC8-A406-DCA45F44C7A5}"/>
              </a:ext>
            </a:extLst>
          </p:cNvPr>
          <p:cNvSpPr/>
          <p:nvPr/>
        </p:nvSpPr>
        <p:spPr>
          <a:xfrm>
            <a:off x="7807221" y="4271986"/>
            <a:ext cx="3054558" cy="2203554"/>
          </a:xfrm>
          <a:prstGeom prst="rect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>
            <a:extLst>
              <a:ext uri="{FF2B5EF4-FFF2-40B4-BE49-F238E27FC236}">
                <a16:creationId xmlns:a16="http://schemas.microsoft.com/office/drawing/2014/main" id="{4F99CA68-4C90-4431-A072-EE7FBF9FB1F7}"/>
              </a:ext>
            </a:extLst>
          </p:cNvPr>
          <p:cNvSpPr/>
          <p:nvPr/>
        </p:nvSpPr>
        <p:spPr>
          <a:xfrm>
            <a:off x="685800" y="2238178"/>
            <a:ext cx="10744200" cy="90794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o-KR" altLang="en-US" sz="3600" b="1" dirty="0" err="1">
                <a:ln w="6350">
                  <a:solidFill>
                    <a:srgbClr val="FFFF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대전〮충청지역의</a:t>
            </a:r>
            <a:r>
              <a:rPr lang="ko-KR" altLang="en-US" sz="3600" b="1" dirty="0">
                <a:ln w="6350">
                  <a:solidFill>
                    <a:srgbClr val="FFFF00"/>
                  </a:solidFill>
                </a:ln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 주요 병원들과 산학협약 체결</a:t>
            </a:r>
            <a:endParaRPr lang="en-US" altLang="ko-KR" sz="3600" b="1" dirty="0">
              <a:ln w="6350">
                <a:solidFill>
                  <a:srgbClr val="FFFF00"/>
                </a:solidFill>
              </a:ln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545F81F-29BC-4DCA-B1D2-652223B86318}"/>
              </a:ext>
            </a:extLst>
          </p:cNvPr>
          <p:cNvSpPr txBox="1"/>
          <p:nvPr/>
        </p:nvSpPr>
        <p:spPr>
          <a:xfrm>
            <a:off x="1360670" y="3062244"/>
            <a:ext cx="9216452" cy="8162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ko-KR" altLang="en-US" sz="3600" b="1" dirty="0">
                <a:ln w="6350">
                  <a:solidFill>
                    <a:srgbClr val="FFFF00"/>
                  </a:solidFill>
                </a:ln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양질의 취업을 위해 노력하고 있습니다</a:t>
            </a:r>
            <a:r>
              <a:rPr lang="en-US" altLang="ko-KR" sz="3600" b="1" dirty="0">
                <a:ln w="6350">
                  <a:solidFill>
                    <a:srgbClr val="FFFF00"/>
                  </a:solidFill>
                </a:ln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나눔고딕" panose="020D0604000000000000" pitchFamily="50" charset="-127"/>
                <a:ea typeface="나눔고딕" panose="020D0604000000000000" pitchFamily="50" charset="-127"/>
              </a:rPr>
              <a:t>!</a:t>
            </a:r>
            <a:endParaRPr lang="ko-KR" altLang="en-US" sz="3600" b="1" dirty="0">
              <a:ln w="6350">
                <a:solidFill>
                  <a:srgbClr val="FFFF00"/>
                </a:solidFill>
              </a:ln>
              <a:solidFill>
                <a:srgbClr val="CC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4162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9" name="laser.wav"/>
          </p:stSnd>
        </p:sndAc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F3C71D38-2E5E-4A37-8B69-2DDFF3B01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0102" y="0"/>
            <a:ext cx="1551898" cy="1551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사각형: 둥근 한쪽 모서리 5">
            <a:extLst>
              <a:ext uri="{FF2B5EF4-FFF2-40B4-BE49-F238E27FC236}">
                <a16:creationId xmlns:a16="http://schemas.microsoft.com/office/drawing/2014/main" id="{E4355B5D-DF75-4640-89BC-BE4661A290E8}"/>
              </a:ext>
            </a:extLst>
          </p:cNvPr>
          <p:cNvSpPr/>
          <p:nvPr/>
        </p:nvSpPr>
        <p:spPr>
          <a:xfrm>
            <a:off x="473158" y="37214"/>
            <a:ext cx="3160427" cy="92534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21E074AA-2B3D-4F73-9D1B-CF5D19FC3FDF}"/>
              </a:ext>
            </a:extLst>
          </p:cNvPr>
          <p:cNvSpPr/>
          <p:nvPr/>
        </p:nvSpPr>
        <p:spPr>
          <a:xfrm>
            <a:off x="321058" y="629562"/>
            <a:ext cx="5075224" cy="1033924"/>
          </a:xfrm>
          <a:prstGeom prst="round1Rect">
            <a:avLst>
              <a:gd name="adj" fmla="val 1785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400" b="1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CC00FF"/>
                </a:solidFill>
                <a:effectLst>
                  <a:outerShdw blurRad="50800" dist="38100" dir="5400000" algn="t" rotWithShape="0">
                    <a:schemeClr val="bg1">
                      <a:alpha val="40000"/>
                    </a:schemeClr>
                  </a:outerShdw>
                  <a:reflection blurRad="6350" stA="50000" endA="300" endPos="50000" dist="29997" dir="5400000" sy="-100000" algn="bl" rotWithShape="0"/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산학협력기관</a:t>
            </a:r>
            <a:r>
              <a:rPr lang="en-US" altLang="ko-KR" sz="4400" b="1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CC00FF"/>
                </a:solidFill>
                <a:effectLst>
                  <a:outerShdw blurRad="50800" dist="38100" dir="5400000" algn="t" rotWithShape="0">
                    <a:schemeClr val="bg1">
                      <a:alpha val="40000"/>
                    </a:schemeClr>
                  </a:outerShdw>
                  <a:reflection blurRad="6350" stA="50000" endA="300" endPos="50000" dist="29997" dir="5400000" sy="-100000" algn="bl" rotWithShape="0"/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(1)</a:t>
            </a:r>
            <a:r>
              <a:rPr lang="ko-KR" altLang="en-US" sz="4400" b="1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CC00FF"/>
                </a:solidFill>
                <a:effectLst>
                  <a:outerShdw blurRad="50800" dist="38100" dir="5400000" algn="t" rotWithShape="0">
                    <a:schemeClr val="bg1">
                      <a:alpha val="40000"/>
                    </a:schemeClr>
                  </a:outerShdw>
                  <a:reflection blurRad="6350" stA="50000" endA="300" endPos="50000" dist="29997" dir="5400000" sy="-100000" algn="bl" rotWithShape="0"/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 </a:t>
            </a:r>
          </a:p>
        </p:txBody>
      </p:sp>
      <p:sp>
        <p:nvSpPr>
          <p:cNvPr id="9" name="사각형: 둥근 한쪽 모서리 8">
            <a:extLst>
              <a:ext uri="{FF2B5EF4-FFF2-40B4-BE49-F238E27FC236}">
                <a16:creationId xmlns:a16="http://schemas.microsoft.com/office/drawing/2014/main" id="{E809479D-697C-432E-B9F6-8FF7359551B9}"/>
              </a:ext>
            </a:extLst>
          </p:cNvPr>
          <p:cNvSpPr/>
          <p:nvPr/>
        </p:nvSpPr>
        <p:spPr>
          <a:xfrm>
            <a:off x="800714" y="2051222"/>
            <a:ext cx="3615198" cy="1282277"/>
          </a:xfrm>
          <a:prstGeom prst="round1Rect">
            <a:avLst>
              <a:gd name="adj" fmla="val 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사각형: 둥근 한쪽 모서리 10">
            <a:extLst>
              <a:ext uri="{FF2B5EF4-FFF2-40B4-BE49-F238E27FC236}">
                <a16:creationId xmlns:a16="http://schemas.microsoft.com/office/drawing/2014/main" id="{95476E7C-499C-4446-970A-82AA5D5A556D}"/>
              </a:ext>
            </a:extLst>
          </p:cNvPr>
          <p:cNvSpPr/>
          <p:nvPr/>
        </p:nvSpPr>
        <p:spPr>
          <a:xfrm>
            <a:off x="5152768" y="2051222"/>
            <a:ext cx="3101546" cy="1282277"/>
          </a:xfrm>
          <a:prstGeom prst="round1Rect">
            <a:avLst>
              <a:gd name="adj" fmla="val 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사각형: 둥근 한쪽 모서리 12">
            <a:extLst>
              <a:ext uri="{FF2B5EF4-FFF2-40B4-BE49-F238E27FC236}">
                <a16:creationId xmlns:a16="http://schemas.microsoft.com/office/drawing/2014/main" id="{65C73FAA-B965-4F12-9BEC-C8586D8F1051}"/>
              </a:ext>
            </a:extLst>
          </p:cNvPr>
          <p:cNvSpPr/>
          <p:nvPr/>
        </p:nvSpPr>
        <p:spPr>
          <a:xfrm>
            <a:off x="8907195" y="2051222"/>
            <a:ext cx="2994884" cy="1282277"/>
          </a:xfrm>
          <a:prstGeom prst="round1Rect">
            <a:avLst>
              <a:gd name="adj" fmla="val 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사각형: 둥근 한쪽 모서리 9">
            <a:extLst>
              <a:ext uri="{FF2B5EF4-FFF2-40B4-BE49-F238E27FC236}">
                <a16:creationId xmlns:a16="http://schemas.microsoft.com/office/drawing/2014/main" id="{F3096072-9D08-4EF8-B273-2BA08CC6AEF0}"/>
              </a:ext>
            </a:extLst>
          </p:cNvPr>
          <p:cNvSpPr/>
          <p:nvPr/>
        </p:nvSpPr>
        <p:spPr>
          <a:xfrm>
            <a:off x="815544" y="3801104"/>
            <a:ext cx="3615199" cy="1471112"/>
          </a:xfrm>
          <a:prstGeom prst="round1Rect">
            <a:avLst>
              <a:gd name="adj" fmla="val 0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사각형: 둥근 한쪽 모서리 11">
            <a:extLst>
              <a:ext uri="{FF2B5EF4-FFF2-40B4-BE49-F238E27FC236}">
                <a16:creationId xmlns:a16="http://schemas.microsoft.com/office/drawing/2014/main" id="{F26F1D14-C5AE-433F-B5D5-12CB362E9702}"/>
              </a:ext>
            </a:extLst>
          </p:cNvPr>
          <p:cNvSpPr/>
          <p:nvPr/>
        </p:nvSpPr>
        <p:spPr>
          <a:xfrm>
            <a:off x="5152768" y="3801103"/>
            <a:ext cx="3101546" cy="1471112"/>
          </a:xfrm>
          <a:prstGeom prst="round1Rect">
            <a:avLst>
              <a:gd name="adj" fmla="val 0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사각형: 둥근 한쪽 모서리 13">
            <a:extLst>
              <a:ext uri="{FF2B5EF4-FFF2-40B4-BE49-F238E27FC236}">
                <a16:creationId xmlns:a16="http://schemas.microsoft.com/office/drawing/2014/main" id="{80FA0DBB-3C7D-43A8-9044-818237AE6D22}"/>
              </a:ext>
            </a:extLst>
          </p:cNvPr>
          <p:cNvSpPr/>
          <p:nvPr/>
        </p:nvSpPr>
        <p:spPr>
          <a:xfrm>
            <a:off x="8907195" y="3832823"/>
            <a:ext cx="3009716" cy="1354997"/>
          </a:xfrm>
          <a:prstGeom prst="round1Rect">
            <a:avLst>
              <a:gd name="adj" fmla="val 0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934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10" name="laser.wav"/>
          </p:stSnd>
        </p:sndAc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F3C71D38-2E5E-4A37-8B69-2DDFF3B01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3875" y="0"/>
            <a:ext cx="1508125" cy="1508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사각형: 둥근 한쪽 모서리 5">
            <a:extLst>
              <a:ext uri="{FF2B5EF4-FFF2-40B4-BE49-F238E27FC236}">
                <a16:creationId xmlns:a16="http://schemas.microsoft.com/office/drawing/2014/main" id="{38ADC8DE-11DA-4E4D-98B6-54688B7FF829}"/>
              </a:ext>
            </a:extLst>
          </p:cNvPr>
          <p:cNvSpPr/>
          <p:nvPr/>
        </p:nvSpPr>
        <p:spPr>
          <a:xfrm>
            <a:off x="311727" y="1993717"/>
            <a:ext cx="3405834" cy="1417967"/>
          </a:xfrm>
          <a:prstGeom prst="round1Rect">
            <a:avLst>
              <a:gd name="adj" fmla="val 0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218C1EFD-6A70-4532-84B2-53DA6A4692A7}"/>
              </a:ext>
            </a:extLst>
          </p:cNvPr>
          <p:cNvSpPr/>
          <p:nvPr/>
        </p:nvSpPr>
        <p:spPr>
          <a:xfrm>
            <a:off x="4276031" y="1970797"/>
            <a:ext cx="3572498" cy="1417967"/>
          </a:xfrm>
          <a:prstGeom prst="round1Rect">
            <a:avLst>
              <a:gd name="adj" fmla="val 0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사각형: 둥근 한쪽 모서리 9">
            <a:extLst>
              <a:ext uri="{FF2B5EF4-FFF2-40B4-BE49-F238E27FC236}">
                <a16:creationId xmlns:a16="http://schemas.microsoft.com/office/drawing/2014/main" id="{E14BA529-92A7-4727-945C-2FE87F4E3B55}"/>
              </a:ext>
            </a:extLst>
          </p:cNvPr>
          <p:cNvSpPr/>
          <p:nvPr/>
        </p:nvSpPr>
        <p:spPr>
          <a:xfrm>
            <a:off x="8407000" y="1993716"/>
            <a:ext cx="3266588" cy="1417967"/>
          </a:xfrm>
          <a:prstGeom prst="round1Rect">
            <a:avLst>
              <a:gd name="adj" fmla="val 0"/>
            </a:avLst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사각형: 둥근 한쪽 모서리 11">
            <a:extLst>
              <a:ext uri="{FF2B5EF4-FFF2-40B4-BE49-F238E27FC236}">
                <a16:creationId xmlns:a16="http://schemas.microsoft.com/office/drawing/2014/main" id="{1A3FF2FD-7292-45D4-A412-4BD9BDA96D88}"/>
              </a:ext>
            </a:extLst>
          </p:cNvPr>
          <p:cNvSpPr/>
          <p:nvPr/>
        </p:nvSpPr>
        <p:spPr>
          <a:xfrm>
            <a:off x="193241" y="37618"/>
            <a:ext cx="3160427" cy="92534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13" name="사각형: 둥근 한쪽 모서리 12">
            <a:extLst>
              <a:ext uri="{FF2B5EF4-FFF2-40B4-BE49-F238E27FC236}">
                <a16:creationId xmlns:a16="http://schemas.microsoft.com/office/drawing/2014/main" id="{8F1392E9-1889-4BA8-9F2D-E07D9764F79C}"/>
              </a:ext>
            </a:extLst>
          </p:cNvPr>
          <p:cNvSpPr/>
          <p:nvPr/>
        </p:nvSpPr>
        <p:spPr>
          <a:xfrm>
            <a:off x="679622" y="3752021"/>
            <a:ext cx="3969143" cy="1761576"/>
          </a:xfrm>
          <a:prstGeom prst="round1Rect">
            <a:avLst>
              <a:gd name="adj" fmla="val 0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사각형: 둥근 한쪽 모서리 13">
            <a:extLst>
              <a:ext uri="{FF2B5EF4-FFF2-40B4-BE49-F238E27FC236}">
                <a16:creationId xmlns:a16="http://schemas.microsoft.com/office/drawing/2014/main" id="{AAC5483B-033C-4C3D-8058-022553D9A5AD}"/>
              </a:ext>
            </a:extLst>
          </p:cNvPr>
          <p:cNvSpPr/>
          <p:nvPr/>
        </p:nvSpPr>
        <p:spPr>
          <a:xfrm>
            <a:off x="5140411" y="3752021"/>
            <a:ext cx="3266589" cy="1761576"/>
          </a:xfrm>
          <a:prstGeom prst="round1Rect">
            <a:avLst>
              <a:gd name="adj" fmla="val 0"/>
            </a:avLst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사각형: 둥근 한쪽 모서리 14">
            <a:extLst>
              <a:ext uri="{FF2B5EF4-FFF2-40B4-BE49-F238E27FC236}">
                <a16:creationId xmlns:a16="http://schemas.microsoft.com/office/drawing/2014/main" id="{0BDB2F09-CB87-485F-9903-8DBB81C5B13A}"/>
              </a:ext>
            </a:extLst>
          </p:cNvPr>
          <p:cNvSpPr/>
          <p:nvPr/>
        </p:nvSpPr>
        <p:spPr>
          <a:xfrm>
            <a:off x="8852956" y="3769820"/>
            <a:ext cx="3131612" cy="1761574"/>
          </a:xfrm>
          <a:prstGeom prst="round1Rect">
            <a:avLst>
              <a:gd name="adj" fmla="val 0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사각형: 둥근 한쪽 모서리 6">
            <a:extLst>
              <a:ext uri="{FF2B5EF4-FFF2-40B4-BE49-F238E27FC236}">
                <a16:creationId xmlns:a16="http://schemas.microsoft.com/office/drawing/2014/main" id="{9F85DE2E-AA0C-4AC5-925D-E9935688A36B}"/>
              </a:ext>
            </a:extLst>
          </p:cNvPr>
          <p:cNvSpPr/>
          <p:nvPr/>
        </p:nvSpPr>
        <p:spPr>
          <a:xfrm>
            <a:off x="311727" y="627629"/>
            <a:ext cx="5075224" cy="1033924"/>
          </a:xfrm>
          <a:prstGeom prst="round1Rect">
            <a:avLst>
              <a:gd name="adj" fmla="val 1785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b="1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5400000" algn="t" rotWithShape="0">
                    <a:schemeClr val="bg1">
                      <a:alpha val="40000"/>
                    </a:schemeClr>
                  </a:outerShdw>
                  <a:reflection blurRad="6350" stA="50000" endA="300" endPos="50000" dist="29997" dir="5400000" sy="-100000" algn="bl" rotWithShape="0"/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산학협력기관</a:t>
            </a:r>
            <a:r>
              <a:rPr lang="en-US" altLang="ko-KR" sz="2400" b="1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rgbClr val="0070C0"/>
                </a:solidFill>
                <a:effectLst>
                  <a:outerShdw blurRad="50800" dist="38100" dir="5400000" algn="t" rotWithShape="0">
                    <a:schemeClr val="bg1">
                      <a:alpha val="40000"/>
                    </a:schemeClr>
                  </a:outerShdw>
                  <a:reflection blurRad="6350" stA="50000" endA="300" endPos="50000" dist="29997" dir="5400000" sy="-100000" algn="bl" rotWithShape="0"/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(2)</a:t>
            </a:r>
            <a:endParaRPr lang="ko-KR" altLang="en-US" sz="4800" b="1" dirty="0">
              <a:ln w="25400">
                <a:solidFill>
                  <a:schemeClr val="bg1">
                    <a:lumMod val="85000"/>
                  </a:schemeClr>
                </a:solidFill>
              </a:ln>
              <a:solidFill>
                <a:srgbClr val="0070C0"/>
              </a:solidFill>
              <a:effectLst>
                <a:outerShdw blurRad="50800" dist="38100" dir="5400000" algn="t" rotWithShape="0">
                  <a:schemeClr val="bg1">
                    <a:alpha val="40000"/>
                  </a:schemeClr>
                </a:outerShdw>
                <a:reflection blurRad="6350" stA="50000" endA="300" endPos="50000" dist="29997" dir="5400000" sy="-100000" algn="bl" rotWithShape="0"/>
              </a:effectLst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3100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10" name="laser.wav"/>
          </p:stSnd>
        </p:sndAc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F3C71D38-2E5E-4A37-8B69-2DDFF3B01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48974" y="25261"/>
            <a:ext cx="1343026" cy="134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사각형: 둥근 한쪽 모서리 11">
            <a:extLst>
              <a:ext uri="{FF2B5EF4-FFF2-40B4-BE49-F238E27FC236}">
                <a16:creationId xmlns:a16="http://schemas.microsoft.com/office/drawing/2014/main" id="{72C25EB5-692C-4CB0-8EDA-E6C6CBDCA4BA}"/>
              </a:ext>
            </a:extLst>
          </p:cNvPr>
          <p:cNvSpPr/>
          <p:nvPr/>
        </p:nvSpPr>
        <p:spPr>
          <a:xfrm>
            <a:off x="0" y="0"/>
            <a:ext cx="3160427" cy="733426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graphicFrame>
        <p:nvGraphicFramePr>
          <p:cNvPr id="4" name="표 3">
            <a:extLst>
              <a:ext uri="{FF2B5EF4-FFF2-40B4-BE49-F238E27FC236}">
                <a16:creationId xmlns:a16="http://schemas.microsoft.com/office/drawing/2014/main" id="{E727A0CE-1122-4906-84ED-375C985BE5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4470684"/>
              </p:ext>
            </p:extLst>
          </p:nvPr>
        </p:nvGraphicFramePr>
        <p:xfrm>
          <a:off x="152396" y="865520"/>
          <a:ext cx="12039604" cy="4440640"/>
        </p:xfrm>
        <a:graphic>
          <a:graphicData uri="http://schemas.openxmlformats.org/drawingml/2006/table">
            <a:tbl>
              <a:tblPr/>
              <a:tblGrid>
                <a:gridCol w="2920850">
                  <a:extLst>
                    <a:ext uri="{9D8B030D-6E8A-4147-A177-3AD203B41FA5}">
                      <a16:colId xmlns:a16="http://schemas.microsoft.com/office/drawing/2014/main" val="112645604"/>
                    </a:ext>
                  </a:extLst>
                </a:gridCol>
                <a:gridCol w="2920850">
                  <a:extLst>
                    <a:ext uri="{9D8B030D-6E8A-4147-A177-3AD203B41FA5}">
                      <a16:colId xmlns:a16="http://schemas.microsoft.com/office/drawing/2014/main" val="1306457451"/>
                    </a:ext>
                  </a:extLst>
                </a:gridCol>
                <a:gridCol w="1638527">
                  <a:extLst>
                    <a:ext uri="{9D8B030D-6E8A-4147-A177-3AD203B41FA5}">
                      <a16:colId xmlns:a16="http://schemas.microsoft.com/office/drawing/2014/main" val="750693953"/>
                    </a:ext>
                  </a:extLst>
                </a:gridCol>
                <a:gridCol w="1638527">
                  <a:extLst>
                    <a:ext uri="{9D8B030D-6E8A-4147-A177-3AD203B41FA5}">
                      <a16:colId xmlns:a16="http://schemas.microsoft.com/office/drawing/2014/main" val="4217026017"/>
                    </a:ext>
                  </a:extLst>
                </a:gridCol>
                <a:gridCol w="2920850">
                  <a:extLst>
                    <a:ext uri="{9D8B030D-6E8A-4147-A177-3AD203B41FA5}">
                      <a16:colId xmlns:a16="http://schemas.microsoft.com/office/drawing/2014/main" val="1052720619"/>
                    </a:ext>
                  </a:extLst>
                </a:gridCol>
              </a:tblGrid>
              <a:tr h="82158">
                <a:tc rowSpan="12">
                  <a:txBody>
                    <a:bodyPr/>
                    <a:lstStyle/>
                    <a:p>
                      <a:r>
                        <a:rPr lang="ko-KR" altLang="en-US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종합병원</a:t>
                      </a:r>
                      <a:r>
                        <a:rPr lang="en-US" altLang="ko-KR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,</a:t>
                      </a:r>
                      <a:r>
                        <a:rPr lang="ko-KR" altLang="en-US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 병원</a:t>
                      </a:r>
                      <a:r>
                        <a:rPr lang="en-US" altLang="ko-KR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, </a:t>
                      </a:r>
                      <a:r>
                        <a:rPr lang="ko-KR" altLang="en-US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의원</a:t>
                      </a:r>
                      <a:endParaRPr lang="en-US" altLang="ko-KR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대전선병원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청주한국병원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우리병원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2066487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/>
                        <a:t>유성선병원</a:t>
                      </a:r>
                      <a:endParaRPr lang="ko-KR" altLang="en-US" sz="1100" dirty="0"/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청주하나병원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센텀병원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94768084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근로복지공단 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아산충무병원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비엔피병원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65176873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대전병원</a:t>
                      </a:r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구</a:t>
                      </a:r>
                      <a:r>
                        <a:rPr lang="en-US" altLang="ko-KR" sz="1100" dirty="0"/>
                        <a:t>, </a:t>
                      </a:r>
                      <a:r>
                        <a:rPr lang="ko-KR" altLang="en-US" sz="1100" dirty="0"/>
                        <a:t>중앙병원</a:t>
                      </a:r>
                      <a:r>
                        <a:rPr lang="en-US" altLang="ko-KR" sz="1100" dirty="0"/>
                        <a:t>)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백제종합병원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글로벌튼튼병원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5095677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대전보훈병원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옥천성모병원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마라톤병원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1739944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한일병원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대전웰니스병원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바른생각병원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5986295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대전</a:t>
                      </a:r>
                      <a:r>
                        <a:rPr lang="en-US" altLang="ko-KR" sz="1100" dirty="0"/>
                        <a:t>1</a:t>
                      </a:r>
                      <a:r>
                        <a:rPr lang="ko-KR" altLang="en-US" sz="1100" dirty="0"/>
                        <a:t>시립병원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유성웰니스재활전문병원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탄방엠블병원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88259906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대전</a:t>
                      </a:r>
                      <a:r>
                        <a:rPr lang="en-US" altLang="ko-KR" sz="1100" dirty="0"/>
                        <a:t>2</a:t>
                      </a:r>
                      <a:r>
                        <a:rPr lang="ko-KR" altLang="en-US" sz="1100" dirty="0"/>
                        <a:t>시립병원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워크런병원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도안엠블병원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98546966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유성한가족병원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다빈치병원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코젤병원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2373589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공주시립병원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서울여성병원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조이병원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779503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자생한방병원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미즈여성병원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/>
                        <a:t>365mc</a:t>
                      </a:r>
                      <a:r>
                        <a:rPr lang="ko-KR" altLang="en-US" sz="1100"/>
                        <a:t>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1663547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/>
                        <a:t>대전필한방병원</a:t>
                      </a:r>
                      <a:endParaRPr lang="ko-KR" altLang="en-US" sz="1100" dirty="0"/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킴벨피부과병원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닥터스미네트워크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16677758"/>
                  </a:ext>
                </a:extLst>
              </a:tr>
              <a:tr h="82158">
                <a:tc rowSpan="4">
                  <a:txBody>
                    <a:bodyPr/>
                    <a:lstStyle/>
                    <a:p>
                      <a:r>
                        <a:rPr lang="ko-KR" altLang="en-US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치과 병</a:t>
                      </a:r>
                      <a:r>
                        <a:rPr lang="en-US" altLang="ko-KR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·</a:t>
                      </a:r>
                      <a:r>
                        <a:rPr lang="ko-KR" altLang="en-US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의원</a:t>
                      </a:r>
                      <a:r>
                        <a:rPr lang="en-US" altLang="ko-KR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, </a:t>
                      </a:r>
                    </a:p>
                    <a:p>
                      <a:r>
                        <a:rPr lang="ko-KR" altLang="en-US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한방 병</a:t>
                      </a:r>
                      <a:r>
                        <a:rPr lang="en-US" altLang="ko-KR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.</a:t>
                      </a:r>
                      <a:r>
                        <a:rPr lang="ko-KR" altLang="en-US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의원 </a:t>
                      </a:r>
                      <a:endParaRPr lang="en-US" altLang="ko-KR" sz="2400" dirty="0">
                        <a:solidFill>
                          <a:schemeClr val="accent2">
                            <a:lumMod val="75000"/>
                          </a:schemeClr>
                        </a:solidFill>
                      </a:endParaRP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/>
                        <a:t>원광대 </a:t>
                      </a:r>
                      <a:r>
                        <a:rPr lang="ko-KR" altLang="en-US" sz="1100" dirty="0" err="1"/>
                        <a:t>대전치과병원</a:t>
                      </a:r>
                      <a:endParaRPr lang="ko-KR" altLang="en-US" sz="1100" dirty="0"/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이엘치과병원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에이스마일치과병원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00707286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/>
                        <a:t>대전선치과병원</a:t>
                      </a:r>
                      <a:endParaRPr lang="ko-KR" altLang="en-US" sz="1100" dirty="0"/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서울치과병원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플랜트치과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25904763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/>
                        <a:t>세하치과의원</a:t>
                      </a:r>
                      <a:endParaRPr lang="ko-KR" altLang="en-US" sz="1100" dirty="0"/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사람사랑치과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램브란트치과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2077780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/>
                        <a:t>로얄플란트치과</a:t>
                      </a:r>
                      <a:endParaRPr lang="ko-KR" altLang="en-US" sz="1100" dirty="0"/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en-US" sz="1100"/>
                        <a:t>AK</a:t>
                      </a:r>
                      <a:r>
                        <a:rPr lang="ko-KR" altLang="en-US" sz="1100"/>
                        <a:t>플란트치과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o-KR" altLang="en-US" sz="1100"/>
                        <a:t>서울플란트치과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8960132"/>
                  </a:ext>
                </a:extLst>
              </a:tr>
              <a:tr h="82158">
                <a:tc rowSpan="4">
                  <a:txBody>
                    <a:bodyPr/>
                    <a:lstStyle/>
                    <a:p>
                      <a:r>
                        <a:rPr lang="ko-KR" altLang="en-US" sz="2400" dirty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각종 협회 등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 dirty="0"/>
                        <a:t>대전광역시 </a:t>
                      </a:r>
                      <a:r>
                        <a:rPr lang="ko-KR" altLang="en-US" sz="1100" dirty="0" err="1"/>
                        <a:t>의사회</a:t>
                      </a:r>
                      <a:endParaRPr lang="ko-KR" altLang="en-US" sz="1100" dirty="0"/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대한병원행정관리자협회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29772023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 dirty="0"/>
                        <a:t>대전광역시 한의사회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/>
                        <a:t>대한병원코디네이터협회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2768491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 dirty="0"/>
                        <a:t>대전광역시 치과의</a:t>
                      </a:r>
                      <a:r>
                        <a:rPr lang="en-US" altLang="ko-KR" sz="1100" dirty="0"/>
                        <a:t>a</a:t>
                      </a:r>
                      <a:r>
                        <a:rPr lang="ko-KR" altLang="en-US" sz="1100" dirty="0"/>
                        <a:t>사회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 dirty="0" err="1"/>
                        <a:t>한국보험심사평가사협회</a:t>
                      </a:r>
                      <a:endParaRPr lang="ko-KR" altLang="en-US" sz="1100" dirty="0"/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13690073"/>
                  </a:ext>
                </a:extLst>
              </a:tr>
              <a:tr h="8215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ko-KR" altLang="en-US" sz="1100" dirty="0" err="1"/>
                        <a:t>대한치과의사협회</a:t>
                      </a:r>
                      <a:endParaRPr lang="ko-KR" altLang="en-US" sz="1100" dirty="0"/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사</a:t>
                      </a:r>
                      <a:r>
                        <a:rPr lang="en-US" altLang="ko-KR" sz="1100" dirty="0"/>
                        <a:t>)</a:t>
                      </a:r>
                      <a:r>
                        <a:rPr lang="ko-KR" altLang="en-US" sz="1100" dirty="0"/>
                        <a:t>대전의료관광협회</a:t>
                      </a:r>
                    </a:p>
                  </a:txBody>
                  <a:tcPr marL="54392" marR="54392" marT="27196" marB="27196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138622"/>
                  </a:ext>
                </a:extLst>
              </a:tr>
            </a:tbl>
          </a:graphicData>
        </a:graphic>
      </p:graphicFrame>
      <p:sp>
        <p:nvSpPr>
          <p:cNvPr id="7" name="사각형: 둥근 한쪽 모서리 6">
            <a:extLst>
              <a:ext uri="{FF2B5EF4-FFF2-40B4-BE49-F238E27FC236}">
                <a16:creationId xmlns:a16="http://schemas.microsoft.com/office/drawing/2014/main" id="{B460F68D-D6D0-40C9-8600-AD6CAB3EBFB0}"/>
              </a:ext>
            </a:extLst>
          </p:cNvPr>
          <p:cNvSpPr/>
          <p:nvPr/>
        </p:nvSpPr>
        <p:spPr>
          <a:xfrm>
            <a:off x="3229428" y="117911"/>
            <a:ext cx="3160427" cy="747609"/>
          </a:xfrm>
          <a:prstGeom prst="round1Rect">
            <a:avLst>
              <a:gd name="adj" fmla="val 17858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b="1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schemeClr val="bg1">
                      <a:alpha val="40000"/>
                    </a:schemeClr>
                  </a:outerShdw>
                  <a:reflection blurRad="6350" stA="50000" endA="300" endPos="50000" dist="29997" dir="5400000" sy="-100000" algn="bl" rotWithShape="0"/>
                </a:effectLst>
                <a:latin typeface="HY견고딕" panose="02030600000101010101" pitchFamily="18" charset="-127"/>
                <a:ea typeface="HY견고딕" panose="02030600000101010101" pitchFamily="18" charset="-127"/>
              </a:rPr>
              <a:t>산학협력기관</a:t>
            </a:r>
          </a:p>
        </p:txBody>
      </p:sp>
    </p:spTree>
    <p:extLst>
      <p:ext uri="{BB962C8B-B14F-4D97-AF65-F5344CB8AC3E}">
        <p14:creationId xmlns:p14="http://schemas.microsoft.com/office/powerpoint/2010/main" val="391337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F3C71D38-2E5E-4A37-8B69-2DDFF3B01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3400" y="0"/>
            <a:ext cx="1498600" cy="149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그래픽 9" descr="강사">
            <a:extLst>
              <a:ext uri="{FF2B5EF4-FFF2-40B4-BE49-F238E27FC236}">
                <a16:creationId xmlns:a16="http://schemas.microsoft.com/office/drawing/2014/main" id="{D8A6AF31-52D6-4B4C-AEE2-C6F5B51388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37407" y="752273"/>
            <a:ext cx="1286657" cy="1286657"/>
          </a:xfrm>
          <a:prstGeom prst="rect">
            <a:avLst/>
          </a:prstGeom>
        </p:spPr>
      </p:pic>
      <p:sp>
        <p:nvSpPr>
          <p:cNvPr id="21" name="순서도: 판단 20">
            <a:extLst>
              <a:ext uri="{FF2B5EF4-FFF2-40B4-BE49-F238E27FC236}">
                <a16:creationId xmlns:a16="http://schemas.microsoft.com/office/drawing/2014/main" id="{62D712CE-223E-4012-B6C7-C0247039E502}"/>
              </a:ext>
            </a:extLst>
          </p:cNvPr>
          <p:cNvSpPr/>
          <p:nvPr/>
        </p:nvSpPr>
        <p:spPr>
          <a:xfrm>
            <a:off x="1259174" y="2300765"/>
            <a:ext cx="2788170" cy="2593298"/>
          </a:xfrm>
          <a:prstGeom prst="flowChartDecision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순서도: 판단 24">
            <a:extLst>
              <a:ext uri="{FF2B5EF4-FFF2-40B4-BE49-F238E27FC236}">
                <a16:creationId xmlns:a16="http://schemas.microsoft.com/office/drawing/2014/main" id="{420D74C2-6FB3-4DD9-A7FE-4EEE62E16914}"/>
              </a:ext>
            </a:extLst>
          </p:cNvPr>
          <p:cNvSpPr/>
          <p:nvPr/>
        </p:nvSpPr>
        <p:spPr>
          <a:xfrm>
            <a:off x="4263822" y="2287005"/>
            <a:ext cx="2788170" cy="2593298"/>
          </a:xfrm>
          <a:prstGeom prst="flowChartDecision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순서도: 판단 26">
            <a:extLst>
              <a:ext uri="{FF2B5EF4-FFF2-40B4-BE49-F238E27FC236}">
                <a16:creationId xmlns:a16="http://schemas.microsoft.com/office/drawing/2014/main" id="{E64D0E03-38FC-4CFF-8D22-045AEC3B6892}"/>
              </a:ext>
            </a:extLst>
          </p:cNvPr>
          <p:cNvSpPr/>
          <p:nvPr/>
        </p:nvSpPr>
        <p:spPr>
          <a:xfrm>
            <a:off x="5725233" y="3663999"/>
            <a:ext cx="2788170" cy="2593298"/>
          </a:xfrm>
          <a:prstGeom prst="flowChartDecision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순서도: 판단 28">
            <a:extLst>
              <a:ext uri="{FF2B5EF4-FFF2-40B4-BE49-F238E27FC236}">
                <a16:creationId xmlns:a16="http://schemas.microsoft.com/office/drawing/2014/main" id="{BFCD8335-BE55-4869-88D7-CE48A9E781C7}"/>
              </a:ext>
            </a:extLst>
          </p:cNvPr>
          <p:cNvSpPr/>
          <p:nvPr/>
        </p:nvSpPr>
        <p:spPr>
          <a:xfrm>
            <a:off x="7229747" y="2287005"/>
            <a:ext cx="2788170" cy="2593298"/>
          </a:xfrm>
          <a:prstGeom prst="flowChartDecision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순서도: 판단 30">
            <a:extLst>
              <a:ext uri="{FF2B5EF4-FFF2-40B4-BE49-F238E27FC236}">
                <a16:creationId xmlns:a16="http://schemas.microsoft.com/office/drawing/2014/main" id="{7651ADC5-3E26-4EDE-BB83-7F07E114C6DA}"/>
              </a:ext>
            </a:extLst>
          </p:cNvPr>
          <p:cNvSpPr/>
          <p:nvPr/>
        </p:nvSpPr>
        <p:spPr>
          <a:xfrm>
            <a:off x="8706111" y="3645374"/>
            <a:ext cx="2788170" cy="2593298"/>
          </a:xfrm>
          <a:prstGeom prst="flowChartDecision">
            <a:avLst/>
          </a:prstGeom>
          <a:blipFill dpi="0" rotWithShape="1"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순서도: 판단 32">
            <a:extLst>
              <a:ext uri="{FF2B5EF4-FFF2-40B4-BE49-F238E27FC236}">
                <a16:creationId xmlns:a16="http://schemas.microsoft.com/office/drawing/2014/main" id="{6FD483D8-5690-47B0-9C87-D0E3D71B0C94}"/>
              </a:ext>
            </a:extLst>
          </p:cNvPr>
          <p:cNvSpPr/>
          <p:nvPr/>
        </p:nvSpPr>
        <p:spPr>
          <a:xfrm>
            <a:off x="2773383" y="3678989"/>
            <a:ext cx="2788170" cy="2593298"/>
          </a:xfrm>
          <a:prstGeom prst="flowChartDecision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사각형: 둥근 한쪽 모서리 40">
            <a:extLst>
              <a:ext uri="{FF2B5EF4-FFF2-40B4-BE49-F238E27FC236}">
                <a16:creationId xmlns:a16="http://schemas.microsoft.com/office/drawing/2014/main" id="{9B16EC29-CF5C-4EAC-B4C5-47FD0B237025}"/>
              </a:ext>
            </a:extLst>
          </p:cNvPr>
          <p:cNvSpPr/>
          <p:nvPr/>
        </p:nvSpPr>
        <p:spPr>
          <a:xfrm>
            <a:off x="-1" y="3289473"/>
            <a:ext cx="12192001" cy="92534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500" b="1" dirty="0">
                <a:ln w="38100">
                  <a:solidFill>
                    <a:srgbClr val="C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11500" b="1" dirty="0">
              <a:ln w="38100">
                <a:solidFill>
                  <a:srgbClr val="C0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43" name="사각형: 둥근 한쪽 모서리 42">
            <a:extLst>
              <a:ext uri="{FF2B5EF4-FFF2-40B4-BE49-F238E27FC236}">
                <a16:creationId xmlns:a16="http://schemas.microsoft.com/office/drawing/2014/main" id="{7B4B38DE-1BB6-4C14-84A6-3F760D788EFB}"/>
              </a:ext>
            </a:extLst>
          </p:cNvPr>
          <p:cNvSpPr/>
          <p:nvPr/>
        </p:nvSpPr>
        <p:spPr>
          <a:xfrm>
            <a:off x="473159" y="94843"/>
            <a:ext cx="3160427" cy="92534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45" name="사각형: 둥근 한쪽 모서리 44">
            <a:extLst>
              <a:ext uri="{FF2B5EF4-FFF2-40B4-BE49-F238E27FC236}">
                <a16:creationId xmlns:a16="http://schemas.microsoft.com/office/drawing/2014/main" id="{D8F460A6-1DA0-4A93-B2CA-65D6AE94E3E4}"/>
              </a:ext>
            </a:extLst>
          </p:cNvPr>
          <p:cNvSpPr/>
          <p:nvPr/>
        </p:nvSpPr>
        <p:spPr>
          <a:xfrm>
            <a:off x="949563" y="939247"/>
            <a:ext cx="5845384" cy="1033924"/>
          </a:xfrm>
          <a:prstGeom prst="round1Rect">
            <a:avLst>
              <a:gd name="adj" fmla="val 17858"/>
            </a:avLst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b="1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schemeClr val="bg1">
                      <a:alpha val="40000"/>
                    </a:schemeClr>
                  </a:outerShdw>
                  <a:reflection blurRad="6350" stA="50000" endA="300" endPos="50000" dist="29997" dir="5400000" sy="-100000" algn="bl" rotWithShape="0"/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선배들의 취업 </a:t>
            </a:r>
            <a:r>
              <a:rPr lang="ko-KR" altLang="en-US" sz="4800" b="1" dirty="0" err="1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schemeClr val="bg1">
                      <a:alpha val="40000"/>
                    </a:schemeClr>
                  </a:outerShdw>
                  <a:reflection blurRad="6350" stA="50000" endA="300" endPos="50000" dist="29997" dir="5400000" sy="-100000" algn="bl" rotWithShape="0"/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성공기</a:t>
            </a:r>
            <a:endParaRPr lang="ko-KR" altLang="en-US" sz="4800" b="1" dirty="0">
              <a:ln w="25400">
                <a:solidFill>
                  <a:schemeClr val="bg1">
                    <a:lumMod val="85000"/>
                  </a:schemeClr>
                </a:solidFill>
              </a:ln>
              <a:solidFill>
                <a:schemeClr val="accent1">
                  <a:lumMod val="75000"/>
                </a:schemeClr>
              </a:solidFill>
              <a:effectLst>
                <a:outerShdw blurRad="50800" dist="38100" dir="5400000" algn="t" rotWithShape="0">
                  <a:schemeClr val="bg1">
                    <a:alpha val="40000"/>
                  </a:schemeClr>
                </a:outerShdw>
                <a:reflection blurRad="6350" stA="50000" endA="300" endPos="50000" dist="29997" dir="5400000" sy="-100000" algn="bl" rotWithShape="0"/>
              </a:effectLst>
              <a:latin typeface="한컴 고딕" panose="02000500000000000000" pitchFamily="2" charset="-127"/>
              <a:ea typeface="한컴 고딕" panose="02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9711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12" name="laser.wav"/>
          </p:stSnd>
        </p:sndAc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6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F3C71D38-2E5E-4A37-8B69-2DDFF3B01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8501" y="1"/>
            <a:ext cx="1193499" cy="10132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직사각형 1">
            <a:extLst>
              <a:ext uri="{FF2B5EF4-FFF2-40B4-BE49-F238E27FC236}">
                <a16:creationId xmlns:a16="http://schemas.microsoft.com/office/drawing/2014/main" id="{9A70DD6F-2F58-409D-93F3-2A3E1CCCEBDD}"/>
              </a:ext>
            </a:extLst>
          </p:cNvPr>
          <p:cNvSpPr/>
          <p:nvPr/>
        </p:nvSpPr>
        <p:spPr>
          <a:xfrm>
            <a:off x="2898183" y="6220047"/>
            <a:ext cx="9293817" cy="6379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보건의료행정과  </a:t>
            </a:r>
            <a:r>
              <a:rPr lang="en-US" altLang="ko-KR" sz="2400" b="1" dirty="0">
                <a:solidFill>
                  <a:schemeClr val="accent1">
                    <a:lumMod val="50000"/>
                  </a:schemeClr>
                </a:solidFill>
                <a:latin typeface="Bradley Hand ITC" panose="03070402050302030203" pitchFamily="66" charset="0"/>
              </a:rPr>
              <a:t>Department of Health &amp; Medical administration</a:t>
            </a:r>
            <a:endParaRPr lang="ko-KR" altLang="en-US" sz="2400" b="1" dirty="0">
              <a:solidFill>
                <a:schemeClr val="accent1">
                  <a:lumMod val="50000"/>
                </a:schemeClr>
              </a:solidFill>
              <a:latin typeface="Bradley Hand ITC" panose="03070402050302030203" pitchFamily="66" charset="0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DDBC20C0-C593-414E-8CD1-669B050BD0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017450"/>
            <a:ext cx="7936091" cy="2823099"/>
          </a:xfrm>
          <a:prstGeom prst="roundRect">
            <a:avLst>
              <a:gd name="adj" fmla="val 3562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8" name="사각형: 둥근 한쪽 모서리 7">
            <a:extLst>
              <a:ext uri="{FF2B5EF4-FFF2-40B4-BE49-F238E27FC236}">
                <a16:creationId xmlns:a16="http://schemas.microsoft.com/office/drawing/2014/main" id="{021F9117-964D-4804-9DAF-9C6167ABD823}"/>
              </a:ext>
            </a:extLst>
          </p:cNvPr>
          <p:cNvSpPr/>
          <p:nvPr/>
        </p:nvSpPr>
        <p:spPr>
          <a:xfrm>
            <a:off x="557134" y="377955"/>
            <a:ext cx="3160427" cy="925344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sp>
        <p:nvSpPr>
          <p:cNvPr id="10" name="사각형: 둥근 한쪽 모서리 9">
            <a:extLst>
              <a:ext uri="{FF2B5EF4-FFF2-40B4-BE49-F238E27FC236}">
                <a16:creationId xmlns:a16="http://schemas.microsoft.com/office/drawing/2014/main" id="{2D8EE843-F72C-46E3-85EE-752DDD832722}"/>
              </a:ext>
            </a:extLst>
          </p:cNvPr>
          <p:cNvSpPr/>
          <p:nvPr/>
        </p:nvSpPr>
        <p:spPr>
          <a:xfrm>
            <a:off x="311727" y="840627"/>
            <a:ext cx="5075224" cy="1033924"/>
          </a:xfrm>
          <a:prstGeom prst="round1Rect">
            <a:avLst>
              <a:gd name="adj" fmla="val 17858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800" b="1" dirty="0">
                <a:ln w="25400">
                  <a:solidFill>
                    <a:schemeClr val="bg1">
                      <a:lumMod val="85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800" dist="38100" dir="5400000" algn="t" rotWithShape="0">
                    <a:schemeClr val="bg1">
                      <a:alpha val="40000"/>
                    </a:schemeClr>
                  </a:outerShdw>
                  <a:reflection blurRad="6350" stA="50000" endA="300" endPos="50000" dist="29997" dir="5400000" sy="-100000" algn="bl" rotWithShape="0"/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우리들의 이야기</a:t>
            </a:r>
          </a:p>
        </p:txBody>
      </p:sp>
      <p:sp>
        <p:nvSpPr>
          <p:cNvPr id="4" name="순서도: 판단 3">
            <a:extLst>
              <a:ext uri="{FF2B5EF4-FFF2-40B4-BE49-F238E27FC236}">
                <a16:creationId xmlns:a16="http://schemas.microsoft.com/office/drawing/2014/main" id="{8F81235A-9E45-41BC-9F29-E9603830075A}"/>
              </a:ext>
            </a:extLst>
          </p:cNvPr>
          <p:cNvSpPr/>
          <p:nvPr/>
        </p:nvSpPr>
        <p:spPr>
          <a:xfrm>
            <a:off x="6812933" y="1529789"/>
            <a:ext cx="2569779" cy="2207173"/>
          </a:xfrm>
          <a:prstGeom prst="flowChartDecision">
            <a:avLst/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순서도: 판단 4">
            <a:extLst>
              <a:ext uri="{FF2B5EF4-FFF2-40B4-BE49-F238E27FC236}">
                <a16:creationId xmlns:a16="http://schemas.microsoft.com/office/drawing/2014/main" id="{EC47926C-3C34-49E4-9821-E00FE7DE6C43}"/>
              </a:ext>
            </a:extLst>
          </p:cNvPr>
          <p:cNvSpPr/>
          <p:nvPr/>
        </p:nvSpPr>
        <p:spPr>
          <a:xfrm>
            <a:off x="8153400" y="2744017"/>
            <a:ext cx="2569779" cy="2207173"/>
          </a:xfrm>
          <a:prstGeom prst="flowChartDecision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순서도: 판단 6">
            <a:extLst>
              <a:ext uri="{FF2B5EF4-FFF2-40B4-BE49-F238E27FC236}">
                <a16:creationId xmlns:a16="http://schemas.microsoft.com/office/drawing/2014/main" id="{B28637FA-D226-497A-BDA0-CA288ACE230D}"/>
              </a:ext>
            </a:extLst>
          </p:cNvPr>
          <p:cNvSpPr/>
          <p:nvPr/>
        </p:nvSpPr>
        <p:spPr>
          <a:xfrm>
            <a:off x="6903337" y="3953383"/>
            <a:ext cx="2365751" cy="2207173"/>
          </a:xfrm>
          <a:prstGeom prst="flowChartDecision">
            <a:avLst/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순서도: 판단 8">
            <a:extLst>
              <a:ext uri="{FF2B5EF4-FFF2-40B4-BE49-F238E27FC236}">
                <a16:creationId xmlns:a16="http://schemas.microsoft.com/office/drawing/2014/main" id="{27F5E486-0361-4B06-AC1A-E3074BC98148}"/>
              </a:ext>
            </a:extLst>
          </p:cNvPr>
          <p:cNvSpPr/>
          <p:nvPr/>
        </p:nvSpPr>
        <p:spPr>
          <a:xfrm>
            <a:off x="8236333" y="366712"/>
            <a:ext cx="2569779" cy="2207173"/>
          </a:xfrm>
          <a:prstGeom prst="flowChartDecision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8740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9" name="laser.wav"/>
          </p:stSnd>
        </p:sndAc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ltDnDiag">
          <a:fgClr>
            <a:schemeClr val="accent1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8" descr="우송정보대학 - Home | Facebook">
            <a:extLst>
              <a:ext uri="{FF2B5EF4-FFF2-40B4-BE49-F238E27FC236}">
                <a16:creationId xmlns:a16="http://schemas.microsoft.com/office/drawing/2014/main" id="{F3C71D38-2E5E-4A37-8B69-2DDFF3B01D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98257" y="0"/>
            <a:ext cx="1893743" cy="840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사각형: 둥근 한쪽 모서리 5">
            <a:extLst>
              <a:ext uri="{FF2B5EF4-FFF2-40B4-BE49-F238E27FC236}">
                <a16:creationId xmlns:a16="http://schemas.microsoft.com/office/drawing/2014/main" id="{83FB9957-78AC-49BE-9DC3-F09F231E2807}"/>
              </a:ext>
            </a:extLst>
          </p:cNvPr>
          <p:cNvSpPr/>
          <p:nvPr/>
        </p:nvSpPr>
        <p:spPr>
          <a:xfrm>
            <a:off x="557134" y="377955"/>
            <a:ext cx="3160427" cy="733425"/>
          </a:xfrm>
          <a:prstGeom prst="round1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adley Hand ITC" panose="03070402050302030203" pitchFamily="66" charset="0"/>
              </a:rPr>
              <a:t>It's a challenge</a:t>
            </a:r>
            <a:endParaRPr lang="ko-KR" altLang="en-US" sz="32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adley Hand ITC" panose="03070402050302030203" pitchFamily="66" charset="0"/>
            </a:endParaRPr>
          </a:p>
        </p:txBody>
      </p:sp>
      <p:pic>
        <p:nvPicPr>
          <p:cNvPr id="7170" name="Picture 2" descr="Thumb up - Free hands and gestures icons">
            <a:extLst>
              <a:ext uri="{FF2B5EF4-FFF2-40B4-BE49-F238E27FC236}">
                <a16:creationId xmlns:a16="http://schemas.microsoft.com/office/drawing/2014/main" id="{21009E77-2513-47F4-8E99-5AEA86EC92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406" y="840627"/>
            <a:ext cx="925344" cy="925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2" name="Picture 4" descr="선택 무료 아이콘 의 Cheat Sheet icons">
            <a:extLst>
              <a:ext uri="{FF2B5EF4-FFF2-40B4-BE49-F238E27FC236}">
                <a16:creationId xmlns:a16="http://schemas.microsoft.com/office/drawing/2014/main" id="{553A2BDE-B24C-4DC4-97B3-5DA7C5F7F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2041" y="4413379"/>
            <a:ext cx="4000288" cy="1480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그래픽 11" descr="그룹 성공">
            <a:extLst>
              <a:ext uri="{FF2B5EF4-FFF2-40B4-BE49-F238E27FC236}">
                <a16:creationId xmlns:a16="http://schemas.microsoft.com/office/drawing/2014/main" id="{29F0E5F0-ABC2-4D01-BAB4-B2E61CA98EE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8615298" y="4086808"/>
            <a:ext cx="3159277" cy="2133239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id="{AE4098A3-27E9-4EBB-9847-50CE41C21E37}"/>
              </a:ext>
            </a:extLst>
          </p:cNvPr>
          <p:cNvSpPr/>
          <p:nvPr/>
        </p:nvSpPr>
        <p:spPr>
          <a:xfrm>
            <a:off x="2787571" y="2888464"/>
            <a:ext cx="4910184" cy="52259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4000" b="1" dirty="0">
                <a:solidFill>
                  <a:srgbClr val="CC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한컴 고딕" panose="02000500000000000000" pitchFamily="2" charset="-127"/>
                <a:ea typeface="한컴 고딕" panose="02000500000000000000" pitchFamily="2" charset="-127"/>
              </a:rPr>
              <a:t>보건의료행정과</a:t>
            </a:r>
          </a:p>
        </p:txBody>
      </p:sp>
      <p:pic>
        <p:nvPicPr>
          <p:cNvPr id="16" name="그림 15">
            <a:extLst>
              <a:ext uri="{FF2B5EF4-FFF2-40B4-BE49-F238E27FC236}">
                <a16:creationId xmlns:a16="http://schemas.microsoft.com/office/drawing/2014/main" id="{25CC207A-302E-4FAE-9DBC-2E5FA408F21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861" y="2145210"/>
            <a:ext cx="2697094" cy="38802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D711222-1D5E-4B82-A0EA-CAB6E43AD632}"/>
              </a:ext>
            </a:extLst>
          </p:cNvPr>
          <p:cNvSpPr txBox="1"/>
          <p:nvPr/>
        </p:nvSpPr>
        <p:spPr>
          <a:xfrm>
            <a:off x="1940767" y="1111380"/>
            <a:ext cx="6885992" cy="769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ko-KR" altLang="en-US" sz="4400" dirty="0">
                <a:latin typeface="HY견고딕" panose="02030600000101010101" pitchFamily="18" charset="-127"/>
                <a:ea typeface="HY견고딕" panose="02030600000101010101" pitchFamily="18" charset="-127"/>
              </a:rPr>
              <a:t>나의 미래를 바꿔 줄 선택</a:t>
            </a:r>
          </a:p>
        </p:txBody>
      </p:sp>
    </p:spTree>
    <p:extLst>
      <p:ext uri="{BB962C8B-B14F-4D97-AF65-F5344CB8AC3E}">
        <p14:creationId xmlns:p14="http://schemas.microsoft.com/office/powerpoint/2010/main" val="1218578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9" name="lase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A8B972DA-EA53-4141-A9CD-F7D5DC48A7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3204" y="1651052"/>
            <a:ext cx="8310372" cy="3250132"/>
          </a:xfrm>
          <a:prstGeom prst="rect">
            <a:avLst/>
          </a:prstGeom>
        </p:spPr>
      </p:pic>
      <p:sp>
        <p:nvSpPr>
          <p:cNvPr id="4" name="직사각형 3">
            <a:extLst>
              <a:ext uri="{FF2B5EF4-FFF2-40B4-BE49-F238E27FC236}">
                <a16:creationId xmlns:a16="http://schemas.microsoft.com/office/drawing/2014/main" id="{B814C1E6-ABA7-4EE5-ACB6-28A7B531939D}"/>
              </a:ext>
            </a:extLst>
          </p:cNvPr>
          <p:cNvSpPr/>
          <p:nvPr/>
        </p:nvSpPr>
        <p:spPr>
          <a:xfrm>
            <a:off x="2471928" y="727722"/>
            <a:ext cx="66354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2200" dirty="0">
                <a:solidFill>
                  <a:srgbClr val="3A3C85"/>
                </a:solidFill>
                <a:latin typeface="HaanYoonGothic760"/>
              </a:rPr>
              <a:t>2024</a:t>
            </a:r>
            <a:r>
              <a:rPr lang="ko-KR" altLang="en-US" sz="2200" dirty="0">
                <a:solidFill>
                  <a:srgbClr val="3A3C85"/>
                </a:solidFill>
                <a:latin typeface="HaanYoonGothic760"/>
              </a:rPr>
              <a:t>학년 새내기</a:t>
            </a:r>
          </a:p>
          <a:p>
            <a:r>
              <a:rPr lang="ko-KR" altLang="en-US" sz="3200" dirty="0">
                <a:solidFill>
                  <a:srgbClr val="3A3C85"/>
                </a:solidFill>
                <a:latin typeface="HaanYoonGothic760"/>
              </a:rPr>
              <a:t>명장 역량 강화 프로그램 안내자료</a:t>
            </a:r>
            <a:endParaRPr lang="ko-KR" altLang="en-US" sz="3200" dirty="0"/>
          </a:p>
        </p:txBody>
      </p:sp>
      <p:sp>
        <p:nvSpPr>
          <p:cNvPr id="5" name="직사각형 4">
            <a:extLst>
              <a:ext uri="{FF2B5EF4-FFF2-40B4-BE49-F238E27FC236}">
                <a16:creationId xmlns:a16="http://schemas.microsoft.com/office/drawing/2014/main" id="{F52C6836-EEAC-44B5-9D31-3FF90ECE2FF7}"/>
              </a:ext>
            </a:extLst>
          </p:cNvPr>
          <p:cNvSpPr/>
          <p:nvPr/>
        </p:nvSpPr>
        <p:spPr>
          <a:xfrm>
            <a:off x="4529280" y="5206948"/>
            <a:ext cx="139012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400" dirty="0">
                <a:latin typeface="HaanYoonGothic760"/>
              </a:rPr>
              <a:t>2024. </a:t>
            </a:r>
            <a:r>
              <a:rPr lang="ko-KR" altLang="en-US" sz="2400" dirty="0">
                <a:latin typeface="HaanYoonGothic760"/>
              </a:rPr>
              <a:t> </a:t>
            </a:r>
            <a:r>
              <a:rPr lang="en-US" altLang="ko-KR" sz="2400" dirty="0">
                <a:latin typeface="HaanYoonGothic760"/>
              </a:rPr>
              <a:t>02</a:t>
            </a:r>
            <a:r>
              <a:rPr lang="en-US" altLang="ko-KR" dirty="0">
                <a:latin typeface="HaanYoonGothic760"/>
              </a:rPr>
              <a:t>.</a:t>
            </a:r>
            <a:endParaRPr lang="ko-KR" altLang="en-US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660D372E-BBC6-418A-9AB8-7E683C3003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5032" y="5786945"/>
            <a:ext cx="3300984" cy="343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25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5" name="laser.wav"/>
          </p:stSnd>
        </p:sndAc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19FA8D3-8F79-4300-9A74-13284F37DB5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2908" y="0"/>
            <a:ext cx="81416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102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3A87DD62-DD18-484B-85AC-E0C30EDD9E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7200" y="0"/>
            <a:ext cx="10937631" cy="6843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049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B2D610A-D74E-41B5-8196-ED22748335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6814" y="119062"/>
            <a:ext cx="10691447" cy="6619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949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0D0E3F9-CA24-453D-96EB-82DFB4279D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176" y="201168"/>
            <a:ext cx="10076688" cy="647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409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B8F62DD-E087-4F77-B4EE-4E5F4B5AB4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89304" y="320040"/>
            <a:ext cx="9665208" cy="616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703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FFA720EF-120D-486F-A0B6-7FA481AC19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4440" y="0"/>
            <a:ext cx="9738360" cy="6473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962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35767D8C-40D4-4ECF-9AAF-CAA43ECAD48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8512" y="329184"/>
            <a:ext cx="9732264" cy="2151126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91C996A8-073B-45F7-96B3-CD1D03A190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30083" y="2480310"/>
            <a:ext cx="8969121" cy="4029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754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5" name="laser.wav"/>
          </p:stSnd>
        </p:sndAc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6F8F09AB-4D67-4681-ACAA-7DC93B09DC6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8720" y="329184"/>
            <a:ext cx="10149840" cy="6528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2187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005C1A83-D35E-4DBC-AAA0-4AF54C3CE4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015" y="0"/>
            <a:ext cx="975946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05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5DED646-328F-43D2-A34F-F30E3158D2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25296" y="0"/>
            <a:ext cx="8284464" cy="63825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630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BFE8DE86-759C-4E80-9B37-11FDFB8A3F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66093" y="0"/>
            <a:ext cx="674405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4392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83BB75CF-9ECF-42A7-A93A-9ADDB76F7D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9888" y="118872"/>
            <a:ext cx="8065008" cy="601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698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AFBF5ADC-92E0-4C4E-A088-233FE3100A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8336" y="274320"/>
            <a:ext cx="6209709" cy="5907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305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11138B08-762C-4746-9A65-A222661438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90472" y="0"/>
            <a:ext cx="9208008" cy="677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07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4F388F0D-A49D-4CA3-9783-7AF956DA25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6192" y="1471612"/>
            <a:ext cx="9012745" cy="3914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444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>
            <a:extLst>
              <a:ext uri="{FF2B5EF4-FFF2-40B4-BE49-F238E27FC236}">
                <a16:creationId xmlns:a16="http://schemas.microsoft.com/office/drawing/2014/main" id="{3F885AF7-3571-46D5-9FAF-3613CFF965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8176" y="310896"/>
            <a:ext cx="9244583" cy="6044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887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4" name="laser.wav"/>
          </p:stSnd>
        </p:sndAc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표 2">
            <a:extLst>
              <a:ext uri="{FF2B5EF4-FFF2-40B4-BE49-F238E27FC236}">
                <a16:creationId xmlns:a16="http://schemas.microsoft.com/office/drawing/2014/main" id="{92FFC4B1-9AA7-47FD-AC32-34DA4ACF70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321306"/>
              </p:ext>
            </p:extLst>
          </p:nvPr>
        </p:nvGraphicFramePr>
        <p:xfrm>
          <a:off x="2280139" y="2022230"/>
          <a:ext cx="7631722" cy="20749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631722">
                  <a:extLst>
                    <a:ext uri="{9D8B030D-6E8A-4147-A177-3AD203B41FA5}">
                      <a16:colId xmlns:a16="http://schemas.microsoft.com/office/drawing/2014/main" val="2009572060"/>
                    </a:ext>
                  </a:extLst>
                </a:gridCol>
              </a:tblGrid>
              <a:tr h="2074984">
                <a:tc>
                  <a:txBody>
                    <a:bodyPr/>
                    <a:lstStyle/>
                    <a:p>
                      <a:pPr algn="ctr" latinLnBrk="1"/>
                      <a:endParaRPr lang="en-US" altLang="ko-KR" sz="3200" dirty="0">
                        <a:solidFill>
                          <a:srgbClr val="FFFF00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5400" dirty="0">
                          <a:solidFill>
                            <a:srgbClr val="FFFF00"/>
                          </a:solidFill>
                        </a:rPr>
                        <a:t>감   사   합   </a:t>
                      </a:r>
                      <a:r>
                        <a:rPr lang="ko-KR" altLang="en-US" sz="5400" dirty="0" err="1">
                          <a:solidFill>
                            <a:srgbClr val="FFFF00"/>
                          </a:solidFill>
                        </a:rPr>
                        <a:t>니</a:t>
                      </a:r>
                      <a:r>
                        <a:rPr lang="ko-KR" altLang="en-US" sz="5400" dirty="0">
                          <a:solidFill>
                            <a:srgbClr val="FFFF00"/>
                          </a:solidFill>
                        </a:rPr>
                        <a:t>   다</a:t>
                      </a:r>
                      <a:r>
                        <a:rPr lang="en-US" altLang="ko-KR" sz="5400" dirty="0">
                          <a:solidFill>
                            <a:srgbClr val="FFFF00"/>
                          </a:solidFill>
                        </a:rPr>
                        <a:t>.</a:t>
                      </a:r>
                      <a:endParaRPr lang="ko-KR" altLang="en-US" sz="5400" dirty="0">
                        <a:solidFill>
                          <a:srgbClr val="FFFF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3889735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08888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  <p:sndAc>
          <p:stSnd>
            <p:snd r:embed="rId2" name="laser.wav"/>
          </p:stSnd>
        </p:sndAc>
      </p:transition>
    </mc:Choice>
    <mc:Fallback xmlns="">
      <p:transition spd="med" advTm="5000">
        <p:fade/>
        <p:sndAc>
          <p:stSnd>
            <p:snd r:embed="rId3" name="laser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1210</TotalTime>
  <Words>974</Words>
  <Application>Microsoft Office PowerPoint</Application>
  <PresentationFormat>와이드스크린</PresentationFormat>
  <Paragraphs>388</Paragraphs>
  <Slides>50</Slides>
  <Notes>1</Notes>
  <HiddenSlides>1</HiddenSlides>
  <MMClips>0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50</vt:i4>
      </vt:variant>
    </vt:vector>
  </HeadingPairs>
  <TitlesOfParts>
    <vt:vector size="61" baseType="lpstr">
      <vt:lpstr>HaanYoonGothic760</vt:lpstr>
      <vt:lpstr>HY견고딕</vt:lpstr>
      <vt:lpstr>HY엽서M</vt:lpstr>
      <vt:lpstr>나눔고딕</vt:lpstr>
      <vt:lpstr>맑은 고딕</vt:lpstr>
      <vt:lpstr>한컴 고딕</vt:lpstr>
      <vt:lpstr>함초롬돋움</vt:lpstr>
      <vt:lpstr>함초롬바탕</vt:lpstr>
      <vt:lpstr>Arial</vt:lpstr>
      <vt:lpstr>Bradley Hand ITC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시작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Lee Hyejin</dc:creator>
  <cp:lastModifiedBy>Administrator</cp:lastModifiedBy>
  <cp:revision>147</cp:revision>
  <dcterms:created xsi:type="dcterms:W3CDTF">2020-09-07T13:00:41Z</dcterms:created>
  <dcterms:modified xsi:type="dcterms:W3CDTF">2024-02-29T04:38:54Z</dcterms:modified>
</cp:coreProperties>
</file>